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tl="1" strictFirstAndLastChars="0" saveSubsetFonts="1" autoCompressPictures="0">
  <p:sldMasterIdLst>
    <p:sldMasterId id="2147483650" r:id="rId1"/>
    <p:sldMasterId id="2147483744" r:id="rId2"/>
    <p:sldMasterId id="2147483756" r:id="rId3"/>
  </p:sldMasterIdLst>
  <p:notesMasterIdLst>
    <p:notesMasterId r:id="rId21"/>
  </p:notesMasterIdLst>
  <p:sldIdLst>
    <p:sldId id="270" r:id="rId4"/>
    <p:sldId id="257" r:id="rId5"/>
    <p:sldId id="271" r:id="rId6"/>
    <p:sldId id="272" r:id="rId7"/>
    <p:sldId id="258" r:id="rId8"/>
    <p:sldId id="259" r:id="rId9"/>
    <p:sldId id="260" r:id="rId10"/>
    <p:sldId id="261" r:id="rId11"/>
    <p:sldId id="262" r:id="rId12"/>
    <p:sldId id="263" r:id="rId13"/>
    <p:sldId id="264" r:id="rId14"/>
    <p:sldId id="265" r:id="rId15"/>
    <p:sldId id="266" r:id="rId16"/>
    <p:sldId id="267" r:id="rId17"/>
    <p:sldId id="268" r:id="rId18"/>
    <p:sldId id="273" r:id="rId19"/>
    <p:sldId id="269" r:id="rId20"/>
  </p:sldIdLst>
  <p:sldSz cx="12192000" cy="6858000"/>
  <p:notesSz cx="6858000" cy="9144000"/>
  <p:defaultTextStyle>
    <a:defPPr lvl="0">
      <a:defRPr lang="en-US"/>
    </a:defPPr>
    <a:lvl1pPr marL="0" lvl="0" algn="l" defTabSz="457200" rtl="0" eaLnBrk="1" latinLnBrk="0" hangingPunct="1">
      <a:defRPr sz="1800" kern="1200">
        <a:solidFill>
          <a:schemeClr val="tx1"/>
        </a:solidFill>
        <a:latin typeface="+mn-lt"/>
        <a:ea typeface="+mn-ea"/>
        <a:cs typeface="+mn-cs"/>
      </a:defRPr>
    </a:lvl1pPr>
    <a:lvl2pPr marL="457200" lvl="1" algn="l" defTabSz="457200" rtl="0" eaLnBrk="1" latinLnBrk="0" hangingPunct="1">
      <a:defRPr sz="1800" kern="1200">
        <a:solidFill>
          <a:schemeClr val="tx1"/>
        </a:solidFill>
        <a:latin typeface="+mn-lt"/>
        <a:ea typeface="+mn-ea"/>
        <a:cs typeface="+mn-cs"/>
      </a:defRPr>
    </a:lvl2pPr>
    <a:lvl3pPr marL="914400" lvl="2" algn="l" defTabSz="457200" rtl="0" eaLnBrk="1" latinLnBrk="0" hangingPunct="1">
      <a:defRPr sz="1800" kern="1200">
        <a:solidFill>
          <a:schemeClr val="tx1"/>
        </a:solidFill>
        <a:latin typeface="+mn-lt"/>
        <a:ea typeface="+mn-ea"/>
        <a:cs typeface="+mn-cs"/>
      </a:defRPr>
    </a:lvl3pPr>
    <a:lvl4pPr marL="1371600" lvl="3" algn="l" defTabSz="457200" rtl="0" eaLnBrk="1" latinLnBrk="0" hangingPunct="1">
      <a:defRPr sz="1800" kern="1200">
        <a:solidFill>
          <a:schemeClr val="tx1"/>
        </a:solidFill>
        <a:latin typeface="+mn-lt"/>
        <a:ea typeface="+mn-ea"/>
        <a:cs typeface="+mn-cs"/>
      </a:defRPr>
    </a:lvl4pPr>
    <a:lvl5pPr marL="1828800" lvl="4" algn="l" defTabSz="457200" rtl="0" eaLnBrk="1" latinLnBrk="0" hangingPunct="1">
      <a:defRPr sz="1800" kern="1200">
        <a:solidFill>
          <a:schemeClr val="tx1"/>
        </a:solidFill>
        <a:latin typeface="+mn-lt"/>
        <a:ea typeface="+mn-ea"/>
        <a:cs typeface="+mn-cs"/>
      </a:defRPr>
    </a:lvl5pPr>
    <a:lvl6pPr marL="2286000" lvl="5" algn="l" defTabSz="457200" rtl="0" eaLnBrk="1" latinLnBrk="0" hangingPunct="1">
      <a:defRPr sz="1800" kern="1200">
        <a:solidFill>
          <a:schemeClr val="tx1"/>
        </a:solidFill>
        <a:latin typeface="+mn-lt"/>
        <a:ea typeface="+mn-ea"/>
        <a:cs typeface="+mn-cs"/>
      </a:defRPr>
    </a:lvl6pPr>
    <a:lvl7pPr marL="2743200" lvl="6" algn="l" defTabSz="457200" rtl="0" eaLnBrk="1" latinLnBrk="0" hangingPunct="1">
      <a:defRPr sz="1800" kern="1200">
        <a:solidFill>
          <a:schemeClr val="tx1"/>
        </a:solidFill>
        <a:latin typeface="+mn-lt"/>
        <a:ea typeface="+mn-ea"/>
        <a:cs typeface="+mn-cs"/>
      </a:defRPr>
    </a:lvl7pPr>
    <a:lvl8pPr marL="3200400" lvl="7" algn="l" defTabSz="457200" rtl="0" eaLnBrk="1" latinLnBrk="0" hangingPunct="1">
      <a:defRPr sz="1800" kern="1200">
        <a:solidFill>
          <a:schemeClr val="tx1"/>
        </a:solidFill>
        <a:latin typeface="+mn-lt"/>
        <a:ea typeface="+mn-ea"/>
        <a:cs typeface="+mn-cs"/>
      </a:defRPr>
    </a:lvl8pPr>
    <a:lvl9pPr marL="3657600" lvl="8"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412" autoAdjust="0"/>
    <p:restoredTop sz="94671" autoAdjust="0"/>
  </p:normalViewPr>
  <p:slideViewPr>
    <p:cSldViewPr snapToGrid="0">
      <p:cViewPr>
        <p:scale>
          <a:sx n="76" d="100"/>
          <a:sy n="76" d="100"/>
        </p:scale>
        <p:origin x="-480" y="-72"/>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3" Type="http://schemas.openxmlformats.org/officeDocument/2006/relationships/slideMaster" Target="slideMasters/slideMaster3.xml"/><Relationship Id="rId21" Type="http://schemas.openxmlformats.org/officeDocument/2006/relationships/notesMaster" Target="notesMasters/notesMaster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theme" Target="theme/theme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viewProps" Target="viewProps.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IQ"/>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90CD981A-BF91-4663-84B1-4C4472F493C3}" type="datetimeFigureOut">
              <a:rPr lang="ar-IQ" smtClean="0"/>
              <a:t>01/11/1443</a:t>
            </a:fld>
            <a:endParaRPr lang="ar-IQ"/>
          </a:p>
        </p:txBody>
      </p:sp>
      <p:sp>
        <p:nvSpPr>
          <p:cNvPr id="4" name="عنصر نائب لصورة الشريحة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1" anchor="ctr"/>
          <a:lstStyle/>
          <a:p>
            <a:endParaRPr lang="ar-IQ"/>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IQ"/>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6E2DD60C-326B-4A2A-A3B2-00A5B2603705}" type="slidenum">
              <a:rPr lang="ar-IQ" smtClean="0"/>
              <a:t>‹#›</a:t>
            </a:fld>
            <a:endParaRPr lang="ar-IQ"/>
          </a:p>
        </p:txBody>
      </p:sp>
    </p:spTree>
    <p:extLst>
      <p:ext uri="{BB962C8B-B14F-4D97-AF65-F5344CB8AC3E}">
        <p14:creationId xmlns:p14="http://schemas.microsoft.com/office/powerpoint/2010/main" val="3895130529"/>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4"/>
        <p:cNvGrpSpPr/>
        <p:nvPr/>
      </p:nvGrpSpPr>
      <p:grpSpPr>
        <a:xfrm>
          <a:off x="0" y="0"/>
          <a:ext cx="0" cy="0"/>
          <a:chOff x="0" y="0"/>
          <a:chExt cx="0" cy="0"/>
        </a:xfrm>
      </p:grpSpPr>
      <p:sp>
        <p:nvSpPr>
          <p:cNvPr id="125" name="Google Shape;125;p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26" name="Google Shape;126;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en-US"/>
              <a:t>Click to edit Master title style</a:t>
            </a:r>
            <a:endParaRPr lang="en-US" dirty="0"/>
          </a:p>
        </p:txBody>
      </p:sp>
      <p:sp>
        <p:nvSpPr>
          <p:cNvPr id="3" name="Subtitle 2"/>
          <p:cNvSpPr>
            <a:spLocks noGrp="1"/>
          </p:cNvSpPr>
          <p:nvPr>
            <p:ph type="subTitle" idx="1"/>
          </p:nvPr>
        </p:nvSpPr>
        <p:spPr>
          <a:xfrm>
            <a:off x="2695195"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1160EA64-D806-43AC-9DF2-F8C432F32B4C}" type="datetimeFigureOut">
              <a:rPr lang="en-US" dirty="0"/>
              <a:t>5/31/2022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9F9C37B-1D36-470B-8223-D6C91242EC14}" type="datetimeFigureOut">
              <a:rPr lang="en-US" dirty="0"/>
              <a:t>5/31/2022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231138" y="937260"/>
            <a:ext cx="6198489" cy="498348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7C6F52A-A82B-47A2-A83A-8C4C91F2D59F}" type="datetimeFigureOut">
              <a:rPr lang="en-US" dirty="0"/>
              <a:t>5/31/2022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شريحة عنوان">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711200" y="1371600"/>
            <a:ext cx="10468864"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17" name="Subtitle 16"/>
          <p:cNvSpPr>
            <a:spLocks noGrp="1"/>
          </p:cNvSpPr>
          <p:nvPr>
            <p:ph type="subTitle" idx="1"/>
          </p:nvPr>
        </p:nvSpPr>
        <p:spPr>
          <a:xfrm>
            <a:off x="711200" y="3228536"/>
            <a:ext cx="10472928"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30" name="Date Placeholder 29"/>
          <p:cNvSpPr>
            <a:spLocks noGrp="1"/>
          </p:cNvSpPr>
          <p:nvPr>
            <p:ph type="dt" sz="half" idx="10"/>
          </p:nvPr>
        </p:nvSpPr>
        <p:spPr/>
        <p:txBody>
          <a:bodyPr/>
          <a:lstStyle/>
          <a:p>
            <a:endParaRPr lang="en-US">
              <a:solidFill>
                <a:srgbClr val="E7DEC9">
                  <a:shade val="50000"/>
                  <a:satMod val="200000"/>
                </a:srgbClr>
              </a:solidFill>
            </a:endParaRPr>
          </a:p>
        </p:txBody>
      </p:sp>
      <p:sp>
        <p:nvSpPr>
          <p:cNvPr id="19" name="Footer Placeholder 18"/>
          <p:cNvSpPr>
            <a:spLocks noGrp="1"/>
          </p:cNvSpPr>
          <p:nvPr>
            <p:ph type="ftr" sz="quarter" idx="11"/>
          </p:nvPr>
        </p:nvSpPr>
        <p:spPr/>
        <p:txBody>
          <a:bodyPr/>
          <a:lstStyle/>
          <a:p>
            <a:endParaRPr lang="en-US">
              <a:solidFill>
                <a:srgbClr val="E7DEC9">
                  <a:shade val="50000"/>
                  <a:satMod val="200000"/>
                </a:srgbClr>
              </a:solidFill>
            </a:endParaRPr>
          </a:p>
        </p:txBody>
      </p:sp>
      <p:sp>
        <p:nvSpPr>
          <p:cNvPr id="27" name="Slide Number Placeholder 26"/>
          <p:cNvSpPr>
            <a:spLocks noGrp="1"/>
          </p:cNvSpPr>
          <p:nvPr>
            <p:ph type="sldNum" sz="quarter" idx="12"/>
          </p:nvPr>
        </p:nvSpPr>
        <p:spPr/>
        <p:txBody>
          <a:bodyPr/>
          <a:lstStyle/>
          <a:p>
            <a:pPr algn="r"/>
            <a:fld id="{00000000-1234-1234-1234-123412341234}" type="slidenum">
              <a:rPr lang="en-US" smtClean="0">
                <a:solidFill>
                  <a:srgbClr val="E7DEC9">
                    <a:shade val="50000"/>
                    <a:satMod val="200000"/>
                  </a:srgbClr>
                </a:solidFill>
              </a:rPr>
              <a:pPr algn="r"/>
              <a:t>‹#›</a:t>
            </a:fld>
            <a:endParaRPr lang="en-US">
              <a:solidFill>
                <a:srgbClr val="E7DEC9">
                  <a:shade val="50000"/>
                  <a:satMod val="200000"/>
                </a:srgbClr>
              </a:solidFill>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Content Placeholder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endParaRPr lang="en-US">
              <a:solidFill>
                <a:srgbClr val="E7DEC9">
                  <a:shade val="50000"/>
                  <a:satMod val="200000"/>
                </a:srgbClr>
              </a:solidFill>
            </a:endParaRPr>
          </a:p>
        </p:txBody>
      </p:sp>
      <p:sp>
        <p:nvSpPr>
          <p:cNvPr id="5" name="Footer Placeholder 4"/>
          <p:cNvSpPr>
            <a:spLocks noGrp="1"/>
          </p:cNvSpPr>
          <p:nvPr>
            <p:ph type="ftr" sz="quarter" idx="11"/>
          </p:nvPr>
        </p:nvSpPr>
        <p:spPr/>
        <p:txBody>
          <a:bodyPr/>
          <a:lstStyle/>
          <a:p>
            <a:endParaRPr lang="en-US">
              <a:solidFill>
                <a:srgbClr val="E7DEC9">
                  <a:shade val="50000"/>
                  <a:satMod val="200000"/>
                </a:srgbClr>
              </a:solidFill>
            </a:endParaRPr>
          </a:p>
        </p:txBody>
      </p:sp>
      <p:sp>
        <p:nvSpPr>
          <p:cNvPr id="6" name="Slide Number Placeholder 5"/>
          <p:cNvSpPr>
            <a:spLocks noGrp="1"/>
          </p:cNvSpPr>
          <p:nvPr>
            <p:ph type="sldNum" sz="quarter" idx="12"/>
          </p:nvPr>
        </p:nvSpPr>
        <p:spPr/>
        <p:txBody>
          <a:bodyPr/>
          <a:lstStyle/>
          <a:p>
            <a:pPr algn="r"/>
            <a:fld id="{00000000-1234-1234-1234-123412341234}" type="slidenum">
              <a:rPr lang="en-US" smtClean="0">
                <a:solidFill>
                  <a:srgbClr val="E7DEC9">
                    <a:shade val="50000"/>
                    <a:satMod val="200000"/>
                  </a:srgbClr>
                </a:solidFill>
              </a:rPr>
              <a:pPr algn="r"/>
              <a:t>‹#›</a:t>
            </a:fld>
            <a:endParaRPr lang="en-US">
              <a:solidFill>
                <a:srgbClr val="E7DEC9">
                  <a:shade val="50000"/>
                  <a:satMod val="200000"/>
                </a:srgbClr>
              </a:solidFill>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07136" y="1316736"/>
            <a:ext cx="103632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1"/>
          </p:nvPr>
        </p:nvSpPr>
        <p:spPr>
          <a:xfrm>
            <a:off x="707136" y="2704664"/>
            <a:ext cx="103632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Date Placeholder 3"/>
          <p:cNvSpPr>
            <a:spLocks noGrp="1"/>
          </p:cNvSpPr>
          <p:nvPr>
            <p:ph type="dt" sz="half" idx="10"/>
          </p:nvPr>
        </p:nvSpPr>
        <p:spPr/>
        <p:txBody>
          <a:bodyPr/>
          <a:lstStyle/>
          <a:p>
            <a:endParaRPr lang="en-US">
              <a:solidFill>
                <a:srgbClr val="E7DEC9">
                  <a:shade val="50000"/>
                  <a:satMod val="200000"/>
                </a:srgbClr>
              </a:solidFill>
            </a:endParaRPr>
          </a:p>
        </p:txBody>
      </p:sp>
      <p:sp>
        <p:nvSpPr>
          <p:cNvPr id="5" name="Footer Placeholder 4"/>
          <p:cNvSpPr>
            <a:spLocks noGrp="1"/>
          </p:cNvSpPr>
          <p:nvPr>
            <p:ph type="ftr" sz="quarter" idx="11"/>
          </p:nvPr>
        </p:nvSpPr>
        <p:spPr/>
        <p:txBody>
          <a:bodyPr/>
          <a:lstStyle/>
          <a:p>
            <a:endParaRPr lang="en-US">
              <a:solidFill>
                <a:srgbClr val="E7DEC9">
                  <a:shade val="50000"/>
                  <a:satMod val="200000"/>
                </a:srgbClr>
              </a:solidFill>
            </a:endParaRPr>
          </a:p>
        </p:txBody>
      </p:sp>
      <p:sp>
        <p:nvSpPr>
          <p:cNvPr id="6" name="Slide Number Placeholder 5"/>
          <p:cNvSpPr>
            <a:spLocks noGrp="1"/>
          </p:cNvSpPr>
          <p:nvPr>
            <p:ph type="sldNum" sz="quarter" idx="12"/>
          </p:nvPr>
        </p:nvSpPr>
        <p:spPr/>
        <p:txBody>
          <a:bodyPr/>
          <a:lstStyle/>
          <a:p>
            <a:pPr algn="r"/>
            <a:fld id="{00000000-1234-1234-1234-123412341234}" type="slidenum">
              <a:rPr lang="en-US" smtClean="0">
                <a:solidFill>
                  <a:srgbClr val="E7DEC9">
                    <a:shade val="50000"/>
                    <a:satMod val="200000"/>
                  </a:srgbClr>
                </a:solidFill>
              </a:rPr>
              <a:pPr algn="r"/>
              <a:t>‹#›</a:t>
            </a:fld>
            <a:endParaRPr lang="en-US">
              <a:solidFill>
                <a:srgbClr val="E7DEC9">
                  <a:shade val="50000"/>
                  <a:satMod val="200000"/>
                </a:srgbClr>
              </a:solidFill>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0972800" cy="1143000"/>
          </a:xfrm>
        </p:spPr>
        <p:txBody>
          <a:bodyPr/>
          <a:lstStyle/>
          <a:p>
            <a:r>
              <a:rPr kumimoji="0" lang="ar-SA" smtClean="0"/>
              <a:t>انقر لتحرير نمط العنوان الرئيسي</a:t>
            </a:r>
            <a:endParaRPr kumimoji="0" lang="en-US"/>
          </a:p>
        </p:txBody>
      </p:sp>
      <p:sp>
        <p:nvSpPr>
          <p:cNvPr id="3" name="Content Placeholder 2"/>
          <p:cNvSpPr>
            <a:spLocks noGrp="1"/>
          </p:cNvSpPr>
          <p:nvPr>
            <p:ph sz="half" idx="1"/>
          </p:nvPr>
        </p:nvSpPr>
        <p:spPr>
          <a:xfrm>
            <a:off x="609600" y="1920085"/>
            <a:ext cx="53848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Content Placeholder 3"/>
          <p:cNvSpPr>
            <a:spLocks noGrp="1"/>
          </p:cNvSpPr>
          <p:nvPr>
            <p:ph sz="half" idx="2"/>
          </p:nvPr>
        </p:nvSpPr>
        <p:spPr>
          <a:xfrm>
            <a:off x="6197600" y="1920085"/>
            <a:ext cx="53848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Date Placeholder 4"/>
          <p:cNvSpPr>
            <a:spLocks noGrp="1"/>
          </p:cNvSpPr>
          <p:nvPr>
            <p:ph type="dt" sz="half" idx="10"/>
          </p:nvPr>
        </p:nvSpPr>
        <p:spPr/>
        <p:txBody>
          <a:bodyPr/>
          <a:lstStyle/>
          <a:p>
            <a:endParaRPr lang="en-US">
              <a:solidFill>
                <a:srgbClr val="E7DEC9">
                  <a:shade val="50000"/>
                  <a:satMod val="200000"/>
                </a:srgbClr>
              </a:solidFill>
            </a:endParaRPr>
          </a:p>
        </p:txBody>
      </p:sp>
      <p:sp>
        <p:nvSpPr>
          <p:cNvPr id="6" name="Footer Placeholder 5"/>
          <p:cNvSpPr>
            <a:spLocks noGrp="1"/>
          </p:cNvSpPr>
          <p:nvPr>
            <p:ph type="ftr" sz="quarter" idx="11"/>
          </p:nvPr>
        </p:nvSpPr>
        <p:spPr/>
        <p:txBody>
          <a:bodyPr/>
          <a:lstStyle/>
          <a:p>
            <a:endParaRPr lang="en-US">
              <a:solidFill>
                <a:srgbClr val="E7DEC9">
                  <a:shade val="50000"/>
                  <a:satMod val="200000"/>
                </a:srgbClr>
              </a:solidFill>
            </a:endParaRPr>
          </a:p>
        </p:txBody>
      </p:sp>
      <p:sp>
        <p:nvSpPr>
          <p:cNvPr id="7" name="Slide Number Placeholder 6"/>
          <p:cNvSpPr>
            <a:spLocks noGrp="1"/>
          </p:cNvSpPr>
          <p:nvPr>
            <p:ph type="sldNum" sz="quarter" idx="12"/>
          </p:nvPr>
        </p:nvSpPr>
        <p:spPr/>
        <p:txBody>
          <a:bodyPr/>
          <a:lstStyle/>
          <a:p>
            <a:pPr algn="r"/>
            <a:fld id="{00000000-1234-1234-1234-123412341234}" type="slidenum">
              <a:rPr lang="en-US" smtClean="0">
                <a:solidFill>
                  <a:srgbClr val="E7DEC9">
                    <a:shade val="50000"/>
                    <a:satMod val="200000"/>
                  </a:srgbClr>
                </a:solidFill>
              </a:rPr>
              <a:pPr algn="r"/>
              <a:t>‹#›</a:t>
            </a:fld>
            <a:endParaRPr lang="en-US">
              <a:solidFill>
                <a:srgbClr val="E7DEC9">
                  <a:shade val="50000"/>
                  <a:satMod val="200000"/>
                </a:srgbClr>
              </a:solidFill>
            </a:endParaRPr>
          </a:p>
        </p:txBody>
      </p:sp>
    </p:spTree>
  </p:cSld>
  <p:clrMapOvr>
    <a:masterClrMapping/>
  </p:clrMapOvr>
  <p:hf sldNum="0"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0972800" cy="1143000"/>
          </a:xfrm>
        </p:spPr>
        <p:txBody>
          <a:bodyPr tIns="45720" anchor="b"/>
          <a:lstStyle>
            <a:lvl1pPr>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1"/>
          </p:nvPr>
        </p:nvSpPr>
        <p:spPr>
          <a:xfrm>
            <a:off x="609600" y="1855248"/>
            <a:ext cx="5386917"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Text Placeholder 3"/>
          <p:cNvSpPr>
            <a:spLocks noGrp="1"/>
          </p:cNvSpPr>
          <p:nvPr>
            <p:ph type="body" sz="half" idx="3"/>
          </p:nvPr>
        </p:nvSpPr>
        <p:spPr>
          <a:xfrm>
            <a:off x="6193368" y="1859758"/>
            <a:ext cx="5389033"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Content Placeholder 4"/>
          <p:cNvSpPr>
            <a:spLocks noGrp="1"/>
          </p:cNvSpPr>
          <p:nvPr>
            <p:ph sz="quarter" idx="2"/>
          </p:nvPr>
        </p:nvSpPr>
        <p:spPr>
          <a:xfrm>
            <a:off x="609600" y="2514600"/>
            <a:ext cx="5386917"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Content Placeholder 5"/>
          <p:cNvSpPr>
            <a:spLocks noGrp="1"/>
          </p:cNvSpPr>
          <p:nvPr>
            <p:ph sz="quarter" idx="4"/>
          </p:nvPr>
        </p:nvSpPr>
        <p:spPr>
          <a:xfrm>
            <a:off x="6193368" y="2514600"/>
            <a:ext cx="5389033"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Date Placeholder 6"/>
          <p:cNvSpPr>
            <a:spLocks noGrp="1"/>
          </p:cNvSpPr>
          <p:nvPr>
            <p:ph type="dt" sz="half" idx="10"/>
          </p:nvPr>
        </p:nvSpPr>
        <p:spPr/>
        <p:txBody>
          <a:bodyPr/>
          <a:lstStyle/>
          <a:p>
            <a:endParaRPr lang="en-US">
              <a:solidFill>
                <a:srgbClr val="E7DEC9">
                  <a:shade val="50000"/>
                  <a:satMod val="200000"/>
                </a:srgbClr>
              </a:solidFill>
            </a:endParaRPr>
          </a:p>
        </p:txBody>
      </p:sp>
      <p:sp>
        <p:nvSpPr>
          <p:cNvPr id="8" name="Footer Placeholder 7"/>
          <p:cNvSpPr>
            <a:spLocks noGrp="1"/>
          </p:cNvSpPr>
          <p:nvPr>
            <p:ph type="ftr" sz="quarter" idx="11"/>
          </p:nvPr>
        </p:nvSpPr>
        <p:spPr/>
        <p:txBody>
          <a:bodyPr/>
          <a:lstStyle/>
          <a:p>
            <a:endParaRPr lang="en-US">
              <a:solidFill>
                <a:srgbClr val="E7DEC9">
                  <a:shade val="50000"/>
                  <a:satMod val="200000"/>
                </a:srgbClr>
              </a:solidFill>
            </a:endParaRPr>
          </a:p>
        </p:txBody>
      </p:sp>
      <p:sp>
        <p:nvSpPr>
          <p:cNvPr id="9" name="Slide Number Placeholder 8"/>
          <p:cNvSpPr>
            <a:spLocks noGrp="1"/>
          </p:cNvSpPr>
          <p:nvPr>
            <p:ph type="sldNum" sz="quarter" idx="12"/>
          </p:nvPr>
        </p:nvSpPr>
        <p:spPr/>
        <p:txBody>
          <a:bodyPr/>
          <a:lstStyle/>
          <a:p>
            <a:pPr algn="r"/>
            <a:fld id="{00000000-1234-1234-1234-123412341234}" type="slidenum">
              <a:rPr lang="en-US" smtClean="0">
                <a:solidFill>
                  <a:srgbClr val="E7DEC9">
                    <a:shade val="50000"/>
                    <a:satMod val="200000"/>
                  </a:srgbClr>
                </a:solidFill>
              </a:rPr>
              <a:pPr algn="r"/>
              <a:t>‹#›</a:t>
            </a:fld>
            <a:endParaRPr lang="en-US">
              <a:solidFill>
                <a:srgbClr val="E7DEC9">
                  <a:shade val="50000"/>
                  <a:satMod val="200000"/>
                </a:srgbClr>
              </a:solidFill>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10744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Date Placeholder 2"/>
          <p:cNvSpPr>
            <a:spLocks noGrp="1"/>
          </p:cNvSpPr>
          <p:nvPr>
            <p:ph type="dt" sz="half" idx="10"/>
          </p:nvPr>
        </p:nvSpPr>
        <p:spPr/>
        <p:txBody>
          <a:bodyPr/>
          <a:lstStyle/>
          <a:p>
            <a:endParaRPr lang="en-US">
              <a:solidFill>
                <a:srgbClr val="E7DEC9">
                  <a:shade val="50000"/>
                  <a:satMod val="200000"/>
                </a:srgbClr>
              </a:solidFill>
            </a:endParaRPr>
          </a:p>
        </p:txBody>
      </p:sp>
      <p:sp>
        <p:nvSpPr>
          <p:cNvPr id="4" name="Footer Placeholder 3"/>
          <p:cNvSpPr>
            <a:spLocks noGrp="1"/>
          </p:cNvSpPr>
          <p:nvPr>
            <p:ph type="ftr" sz="quarter" idx="11"/>
          </p:nvPr>
        </p:nvSpPr>
        <p:spPr/>
        <p:txBody>
          <a:bodyPr/>
          <a:lstStyle/>
          <a:p>
            <a:endParaRPr lang="en-US">
              <a:solidFill>
                <a:srgbClr val="E7DEC9">
                  <a:shade val="50000"/>
                  <a:satMod val="200000"/>
                </a:srgbClr>
              </a:solidFill>
            </a:endParaRPr>
          </a:p>
        </p:txBody>
      </p:sp>
      <p:sp>
        <p:nvSpPr>
          <p:cNvPr id="5" name="Slide Number Placeholder 4"/>
          <p:cNvSpPr>
            <a:spLocks noGrp="1"/>
          </p:cNvSpPr>
          <p:nvPr>
            <p:ph type="sldNum" sz="quarter" idx="12"/>
          </p:nvPr>
        </p:nvSpPr>
        <p:spPr/>
        <p:txBody>
          <a:bodyPr/>
          <a:lstStyle/>
          <a:p>
            <a:pPr algn="r"/>
            <a:fld id="{00000000-1234-1234-1234-123412341234}" type="slidenum">
              <a:rPr lang="en-US" smtClean="0">
                <a:solidFill>
                  <a:srgbClr val="E7DEC9">
                    <a:shade val="50000"/>
                    <a:satMod val="200000"/>
                  </a:srgbClr>
                </a:solidFill>
              </a:rPr>
              <a:pPr algn="r"/>
              <a:t>‹#›</a:t>
            </a:fld>
            <a:endParaRPr lang="en-US">
              <a:solidFill>
                <a:srgbClr val="E7DEC9">
                  <a:shade val="50000"/>
                  <a:satMod val="200000"/>
                </a:srgbClr>
              </a:solidFill>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solidFill>
                <a:srgbClr val="E7DEC9">
                  <a:shade val="50000"/>
                  <a:satMod val="200000"/>
                </a:srgbClr>
              </a:solidFill>
            </a:endParaRPr>
          </a:p>
        </p:txBody>
      </p:sp>
      <p:sp>
        <p:nvSpPr>
          <p:cNvPr id="3" name="Footer Placeholder 2"/>
          <p:cNvSpPr>
            <a:spLocks noGrp="1"/>
          </p:cNvSpPr>
          <p:nvPr>
            <p:ph type="ftr" sz="quarter" idx="11"/>
          </p:nvPr>
        </p:nvSpPr>
        <p:spPr/>
        <p:txBody>
          <a:bodyPr/>
          <a:lstStyle/>
          <a:p>
            <a:endParaRPr lang="en-US">
              <a:solidFill>
                <a:srgbClr val="E7DEC9">
                  <a:shade val="50000"/>
                  <a:satMod val="200000"/>
                </a:srgbClr>
              </a:solidFill>
            </a:endParaRPr>
          </a:p>
        </p:txBody>
      </p:sp>
      <p:sp>
        <p:nvSpPr>
          <p:cNvPr id="4" name="Slide Number Placeholder 3"/>
          <p:cNvSpPr>
            <a:spLocks noGrp="1"/>
          </p:cNvSpPr>
          <p:nvPr>
            <p:ph type="sldNum" sz="quarter" idx="12"/>
          </p:nvPr>
        </p:nvSpPr>
        <p:spPr/>
        <p:txBody>
          <a:bodyPr/>
          <a:lstStyle/>
          <a:p>
            <a:pPr algn="r"/>
            <a:fld id="{00000000-1234-1234-1234-123412341234}" type="slidenum">
              <a:rPr lang="en-US" smtClean="0">
                <a:solidFill>
                  <a:srgbClr val="E7DEC9">
                    <a:shade val="50000"/>
                    <a:satMod val="200000"/>
                  </a:srgbClr>
                </a:solidFill>
              </a:rPr>
              <a:pPr algn="r"/>
              <a:t>‹#›</a:t>
            </a:fld>
            <a:endParaRPr lang="en-US">
              <a:solidFill>
                <a:srgbClr val="E7DEC9">
                  <a:shade val="50000"/>
                  <a:satMod val="200000"/>
                </a:srgbClr>
              </a:solidFill>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914400" y="514352"/>
            <a:ext cx="36576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2"/>
          </p:nvPr>
        </p:nvSpPr>
        <p:spPr>
          <a:xfrm>
            <a:off x="914400" y="1676400"/>
            <a:ext cx="36576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ar-SA" smtClean="0"/>
              <a:t>انقر لتحرير أنماط النص الرئيسي</a:t>
            </a:r>
          </a:p>
        </p:txBody>
      </p:sp>
      <p:sp>
        <p:nvSpPr>
          <p:cNvPr id="4" name="Content Placeholder 3"/>
          <p:cNvSpPr>
            <a:spLocks noGrp="1"/>
          </p:cNvSpPr>
          <p:nvPr>
            <p:ph sz="half" idx="1"/>
          </p:nvPr>
        </p:nvSpPr>
        <p:spPr>
          <a:xfrm>
            <a:off x="4766733" y="1676400"/>
            <a:ext cx="6815667"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Date Placeholder 4"/>
          <p:cNvSpPr>
            <a:spLocks noGrp="1"/>
          </p:cNvSpPr>
          <p:nvPr>
            <p:ph type="dt" sz="half" idx="10"/>
          </p:nvPr>
        </p:nvSpPr>
        <p:spPr/>
        <p:txBody>
          <a:bodyPr/>
          <a:lstStyle/>
          <a:p>
            <a:endParaRPr lang="en-US">
              <a:solidFill>
                <a:srgbClr val="E7DEC9">
                  <a:shade val="50000"/>
                  <a:satMod val="200000"/>
                </a:srgbClr>
              </a:solidFill>
            </a:endParaRPr>
          </a:p>
        </p:txBody>
      </p:sp>
      <p:sp>
        <p:nvSpPr>
          <p:cNvPr id="6" name="Footer Placeholder 5"/>
          <p:cNvSpPr>
            <a:spLocks noGrp="1"/>
          </p:cNvSpPr>
          <p:nvPr>
            <p:ph type="ftr" sz="quarter" idx="11"/>
          </p:nvPr>
        </p:nvSpPr>
        <p:spPr/>
        <p:txBody>
          <a:bodyPr/>
          <a:lstStyle/>
          <a:p>
            <a:endParaRPr lang="en-US">
              <a:solidFill>
                <a:srgbClr val="E7DEC9">
                  <a:shade val="50000"/>
                  <a:satMod val="200000"/>
                </a:srgbClr>
              </a:solidFill>
            </a:endParaRPr>
          </a:p>
        </p:txBody>
      </p:sp>
      <p:sp>
        <p:nvSpPr>
          <p:cNvPr id="7" name="Slide Number Placeholder 6"/>
          <p:cNvSpPr>
            <a:spLocks noGrp="1"/>
          </p:cNvSpPr>
          <p:nvPr>
            <p:ph type="sldNum" sz="quarter" idx="12"/>
          </p:nvPr>
        </p:nvSpPr>
        <p:spPr/>
        <p:txBody>
          <a:bodyPr/>
          <a:lstStyle/>
          <a:p>
            <a:pPr algn="r"/>
            <a:fld id="{00000000-1234-1234-1234-123412341234}" type="slidenum">
              <a:rPr lang="en-US" smtClean="0">
                <a:solidFill>
                  <a:srgbClr val="E7DEC9">
                    <a:shade val="50000"/>
                    <a:satMod val="200000"/>
                  </a:srgbClr>
                </a:solidFill>
              </a:rPr>
              <a:pPr algn="r"/>
              <a:t>‹#›</a:t>
            </a:fld>
            <a:endParaRPr lang="en-US">
              <a:solidFill>
                <a:srgbClr val="E7DEC9">
                  <a:shade val="50000"/>
                  <a:satMod val="200000"/>
                </a:srgbClr>
              </a:solidFill>
            </a:endParaRPr>
          </a:p>
        </p:txBody>
      </p:sp>
    </p:spTree>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070A7B3-6521-4DCA-87E5-044747A908C1}" type="datetimeFigureOut">
              <a:rPr lang="en-US" dirty="0"/>
              <a:t>5/31/2022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9" name="Snip and Round Single Corner Rectangle 8"/>
          <p:cNvSpPr/>
          <p:nvPr/>
        </p:nvSpPr>
        <p:spPr>
          <a:xfrm rot="420000" flipV="1">
            <a:off x="4221004" y="1108077"/>
            <a:ext cx="70104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10672179" y="5359769"/>
            <a:ext cx="207264"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812800" y="1176997"/>
            <a:ext cx="2950464" cy="1582621"/>
          </a:xfrm>
        </p:spPr>
        <p:txBody>
          <a:bodyPr vert="horz" lIns="45720" tIns="45720" rIns="45720" bIns="45720" anchor="b"/>
          <a:lstStyle>
            <a:lvl1pPr algn="l">
              <a:buNone/>
              <a:defRPr sz="2000" b="1">
                <a:solidFill>
                  <a:schemeClr val="tx2"/>
                </a:solidFill>
              </a:defRPr>
            </a:lvl1pPr>
          </a:lstStyle>
          <a:p>
            <a:r>
              <a:rPr kumimoji="0" lang="ar-SA" smtClean="0"/>
              <a:t>انقر لتحرير نمط العنوان الرئيسي</a:t>
            </a:r>
            <a:endParaRPr kumimoji="0" lang="en-US"/>
          </a:p>
        </p:txBody>
      </p:sp>
      <p:sp>
        <p:nvSpPr>
          <p:cNvPr id="4" name="Text Placeholder 3"/>
          <p:cNvSpPr>
            <a:spLocks noGrp="1"/>
          </p:cNvSpPr>
          <p:nvPr>
            <p:ph type="body" sz="half" idx="2"/>
          </p:nvPr>
        </p:nvSpPr>
        <p:spPr>
          <a:xfrm>
            <a:off x="812800" y="2828785"/>
            <a:ext cx="29464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5" name="Date Placeholder 4"/>
          <p:cNvSpPr>
            <a:spLocks noGrp="1"/>
          </p:cNvSpPr>
          <p:nvPr>
            <p:ph type="dt" sz="half" idx="10"/>
          </p:nvPr>
        </p:nvSpPr>
        <p:spPr/>
        <p:txBody>
          <a:bodyPr/>
          <a:lstStyle/>
          <a:p>
            <a:endParaRPr lang="en-US">
              <a:solidFill>
                <a:srgbClr val="E7DEC9">
                  <a:shade val="50000"/>
                  <a:satMod val="200000"/>
                </a:srgbClr>
              </a:solidFill>
            </a:endParaRPr>
          </a:p>
        </p:txBody>
      </p:sp>
      <p:sp>
        <p:nvSpPr>
          <p:cNvPr id="6" name="Footer Placeholder 5"/>
          <p:cNvSpPr>
            <a:spLocks noGrp="1"/>
          </p:cNvSpPr>
          <p:nvPr>
            <p:ph type="ftr" sz="quarter" idx="11"/>
          </p:nvPr>
        </p:nvSpPr>
        <p:spPr/>
        <p:txBody>
          <a:bodyPr/>
          <a:lstStyle/>
          <a:p>
            <a:endParaRPr lang="en-US">
              <a:solidFill>
                <a:srgbClr val="E7DEC9">
                  <a:shade val="50000"/>
                  <a:satMod val="200000"/>
                </a:srgbClr>
              </a:solidFill>
            </a:endParaRPr>
          </a:p>
        </p:txBody>
      </p:sp>
      <p:sp>
        <p:nvSpPr>
          <p:cNvPr id="7" name="Slide Number Placeholder 6"/>
          <p:cNvSpPr>
            <a:spLocks noGrp="1"/>
          </p:cNvSpPr>
          <p:nvPr>
            <p:ph type="sldNum" sz="quarter" idx="12"/>
          </p:nvPr>
        </p:nvSpPr>
        <p:spPr>
          <a:xfrm>
            <a:off x="10769600" y="6356351"/>
            <a:ext cx="812800" cy="365125"/>
          </a:xfrm>
        </p:spPr>
        <p:txBody>
          <a:bodyPr/>
          <a:lstStyle/>
          <a:p>
            <a:pPr algn="r"/>
            <a:fld id="{00000000-1234-1234-1234-123412341234}" type="slidenum">
              <a:rPr lang="en-US" smtClean="0">
                <a:solidFill>
                  <a:srgbClr val="E7DEC9">
                    <a:shade val="50000"/>
                    <a:satMod val="200000"/>
                  </a:srgbClr>
                </a:solidFill>
              </a:rPr>
              <a:pPr algn="r"/>
              <a:t>‹#›</a:t>
            </a:fld>
            <a:endParaRPr lang="en-US">
              <a:solidFill>
                <a:srgbClr val="E7DEC9">
                  <a:shade val="50000"/>
                  <a:satMod val="200000"/>
                </a:srgbClr>
              </a:solidFill>
            </a:endParaRPr>
          </a:p>
        </p:txBody>
      </p:sp>
      <p:sp>
        <p:nvSpPr>
          <p:cNvPr id="3" name="Picture Placeholder 2"/>
          <p:cNvSpPr>
            <a:spLocks noGrp="1"/>
          </p:cNvSpPr>
          <p:nvPr>
            <p:ph type="pic" idx="1"/>
          </p:nvPr>
        </p:nvSpPr>
        <p:spPr>
          <a:xfrm rot="420000">
            <a:off x="4647724" y="1199517"/>
            <a:ext cx="615696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ar-SA" smtClean="0"/>
              <a:t>انقر فوق الأيقونة لإضافة صورة</a:t>
            </a:r>
            <a:endParaRPr kumimoji="0" lang="en-US" dirty="0"/>
          </a:p>
        </p:txBody>
      </p:sp>
      <p:sp>
        <p:nvSpPr>
          <p:cNvPr id="10" name="Freeform 9"/>
          <p:cNvSpPr>
            <a:spLocks/>
          </p:cNvSpPr>
          <p:nvPr/>
        </p:nvSpPr>
        <p:spPr bwMode="auto">
          <a:xfrm flipV="1">
            <a:off x="-12700" y="5816600"/>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5842000" y="6219826"/>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hf sldNum="0" hdr="0" ftr="0" dt="0"/>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endParaRPr lang="en-US">
              <a:solidFill>
                <a:srgbClr val="E7DEC9">
                  <a:shade val="50000"/>
                  <a:satMod val="200000"/>
                </a:srgbClr>
              </a:solidFill>
            </a:endParaRPr>
          </a:p>
        </p:txBody>
      </p:sp>
      <p:sp>
        <p:nvSpPr>
          <p:cNvPr id="5" name="Footer Placeholder 4"/>
          <p:cNvSpPr>
            <a:spLocks noGrp="1"/>
          </p:cNvSpPr>
          <p:nvPr>
            <p:ph type="ftr" sz="quarter" idx="11"/>
          </p:nvPr>
        </p:nvSpPr>
        <p:spPr/>
        <p:txBody>
          <a:bodyPr/>
          <a:lstStyle/>
          <a:p>
            <a:endParaRPr lang="en-US">
              <a:solidFill>
                <a:srgbClr val="E7DEC9">
                  <a:shade val="50000"/>
                  <a:satMod val="200000"/>
                </a:srgbClr>
              </a:solidFill>
            </a:endParaRPr>
          </a:p>
        </p:txBody>
      </p:sp>
      <p:sp>
        <p:nvSpPr>
          <p:cNvPr id="6" name="Slide Number Placeholder 5"/>
          <p:cNvSpPr>
            <a:spLocks noGrp="1"/>
          </p:cNvSpPr>
          <p:nvPr>
            <p:ph type="sldNum" sz="quarter" idx="12"/>
          </p:nvPr>
        </p:nvSpPr>
        <p:spPr/>
        <p:txBody>
          <a:bodyPr/>
          <a:lstStyle/>
          <a:p>
            <a:pPr algn="r"/>
            <a:fld id="{00000000-1234-1234-1234-123412341234}" type="slidenum">
              <a:rPr lang="en-US" smtClean="0">
                <a:solidFill>
                  <a:srgbClr val="E7DEC9">
                    <a:shade val="50000"/>
                    <a:satMod val="200000"/>
                  </a:srgbClr>
                </a:solidFill>
              </a:rPr>
              <a:pPr algn="r"/>
              <a:t>‹#›</a:t>
            </a:fld>
            <a:endParaRPr lang="en-US">
              <a:solidFill>
                <a:srgbClr val="E7DEC9">
                  <a:shade val="50000"/>
                  <a:satMod val="200000"/>
                </a:srgbClr>
              </a:solidFill>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914402"/>
            <a:ext cx="2743200" cy="5211763"/>
          </a:xfrm>
        </p:spPr>
        <p:txBody>
          <a:bodyPr vert="eaVert"/>
          <a:lstStyle/>
          <a:p>
            <a:r>
              <a:rPr kumimoji="0" lang="ar-SA" smtClean="0"/>
              <a:t>انقر لتحرير نمط العنوان الرئيسي</a:t>
            </a:r>
            <a:endParaRPr kumimoji="0" lang="en-US"/>
          </a:p>
        </p:txBody>
      </p:sp>
      <p:sp>
        <p:nvSpPr>
          <p:cNvPr id="3" name="Vertical Text Placeholder 2"/>
          <p:cNvSpPr>
            <a:spLocks noGrp="1"/>
          </p:cNvSpPr>
          <p:nvPr>
            <p:ph type="body" orient="vert" idx="1"/>
          </p:nvPr>
        </p:nvSpPr>
        <p:spPr>
          <a:xfrm>
            <a:off x="609600" y="914402"/>
            <a:ext cx="8026400" cy="5211763"/>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endParaRPr lang="en-US">
              <a:solidFill>
                <a:srgbClr val="E7DEC9">
                  <a:shade val="50000"/>
                  <a:satMod val="200000"/>
                </a:srgbClr>
              </a:solidFill>
            </a:endParaRPr>
          </a:p>
        </p:txBody>
      </p:sp>
      <p:sp>
        <p:nvSpPr>
          <p:cNvPr id="5" name="Footer Placeholder 4"/>
          <p:cNvSpPr>
            <a:spLocks noGrp="1"/>
          </p:cNvSpPr>
          <p:nvPr>
            <p:ph type="ftr" sz="quarter" idx="11"/>
          </p:nvPr>
        </p:nvSpPr>
        <p:spPr/>
        <p:txBody>
          <a:bodyPr/>
          <a:lstStyle/>
          <a:p>
            <a:endParaRPr lang="en-US">
              <a:solidFill>
                <a:srgbClr val="E7DEC9">
                  <a:shade val="50000"/>
                  <a:satMod val="200000"/>
                </a:srgbClr>
              </a:solidFill>
            </a:endParaRPr>
          </a:p>
        </p:txBody>
      </p:sp>
      <p:sp>
        <p:nvSpPr>
          <p:cNvPr id="6" name="Slide Number Placeholder 5"/>
          <p:cNvSpPr>
            <a:spLocks noGrp="1"/>
          </p:cNvSpPr>
          <p:nvPr>
            <p:ph type="sldNum" sz="quarter" idx="12"/>
          </p:nvPr>
        </p:nvSpPr>
        <p:spPr/>
        <p:txBody>
          <a:bodyPr/>
          <a:lstStyle/>
          <a:p>
            <a:pPr algn="r"/>
            <a:fld id="{00000000-1234-1234-1234-123412341234}" type="slidenum">
              <a:rPr lang="en-US" smtClean="0">
                <a:solidFill>
                  <a:srgbClr val="E7DEC9">
                    <a:shade val="50000"/>
                    <a:satMod val="200000"/>
                  </a:srgbClr>
                </a:solidFill>
              </a:rPr>
              <a:pPr algn="r"/>
              <a:t>‹#›</a:t>
            </a:fld>
            <a:endParaRPr lang="en-US">
              <a:solidFill>
                <a:srgbClr val="E7DEC9">
                  <a:shade val="50000"/>
                  <a:satMod val="200000"/>
                </a:srgbClr>
              </a:solidFill>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905001"/>
            <a:ext cx="10058400" cy="2593975"/>
          </a:xfrm>
        </p:spPr>
        <p:txBody>
          <a:bodyPr anchor="b"/>
          <a:lstStyle>
            <a:lvl1pPr>
              <a:defRPr sz="6600">
                <a:ln>
                  <a:noFill/>
                </a:ln>
                <a:solidFill>
                  <a:schemeClr val="tx2"/>
                </a:solidFill>
              </a:defRPr>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914400" y="4572000"/>
            <a:ext cx="861568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p:txBody>
          <a:bodyPr/>
          <a:lstStyle/>
          <a:p>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pPr marL="0" lvl="0" indent="0" algn="ctr" rtl="0">
              <a:spcBef>
                <a:spcPts val="0"/>
              </a:spcBef>
              <a:spcAft>
                <a:spcPts val="0"/>
              </a:spcAft>
              <a:buNone/>
            </a:pPr>
            <a:fld id="{00000000-1234-1234-1234-123412341234}" type="slidenum">
              <a:rPr lang="ar-IQ" smtClean="0"/>
              <a:t>‹#›</a:t>
            </a:fld>
            <a:endParaRPr lang="ar-IQ"/>
          </a:p>
        </p:txBody>
      </p:sp>
    </p:spTree>
  </p:cSld>
  <p:clrMapOvr>
    <a:masterClrMapping/>
  </p:clrMapOvr>
  <p:hf sldNum="0" hdr="0" ftr="0" dt="0"/>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Content Placeholder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pPr marL="0" lvl="0" indent="0" algn="ctr" rtl="0">
              <a:spcBef>
                <a:spcPts val="0"/>
              </a:spcBef>
              <a:spcAft>
                <a:spcPts val="0"/>
              </a:spcAft>
              <a:buNone/>
            </a:pPr>
            <a:fld id="{00000000-1234-1234-1234-123412341234}" type="slidenum">
              <a:rPr lang="ar-IQ" smtClean="0"/>
              <a:t>‹#›</a:t>
            </a:fld>
            <a:endParaRPr lang="ar-IQ"/>
          </a:p>
        </p:txBody>
      </p:sp>
    </p:spTree>
  </p:cSld>
  <p:clrMapOvr>
    <a:masterClrMapping/>
  </p:clrMapOvr>
  <p:hf sldNum="0" hdr="0" ftr="0" dt="0"/>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963085" y="5486400"/>
            <a:ext cx="10212916" cy="1168400"/>
          </a:xfrm>
        </p:spPr>
        <p:txBody>
          <a:bodyPr anchor="t"/>
          <a:lstStyle>
            <a:lvl1pPr algn="l">
              <a:defRPr sz="3600" b="0" cap="all"/>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963085" y="3852863"/>
            <a:ext cx="8180916"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pPr marL="0" lvl="0" indent="0" algn="ctr" rtl="0">
              <a:spcBef>
                <a:spcPts val="0"/>
              </a:spcBef>
              <a:spcAft>
                <a:spcPts val="0"/>
              </a:spcAft>
              <a:buNone/>
            </a:pPr>
            <a:fld id="{00000000-1234-1234-1234-123412341234}" type="slidenum">
              <a:rPr lang="ar-IQ" smtClean="0"/>
              <a:t>‹#›</a:t>
            </a:fld>
            <a:endParaRPr lang="ar-IQ"/>
          </a:p>
        </p:txBody>
      </p:sp>
    </p:spTree>
  </p:cSld>
  <p:clrMapOvr>
    <a:masterClrMapping/>
  </p:clrMapOvr>
  <p:hf sldNum="0" hdr="0" ftr="0" dt="0"/>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Content Placeholder 2"/>
          <p:cNvSpPr>
            <a:spLocks noGrp="1"/>
          </p:cNvSpPr>
          <p:nvPr>
            <p:ph sz="half" idx="1"/>
          </p:nvPr>
        </p:nvSpPr>
        <p:spPr>
          <a:xfrm>
            <a:off x="609600" y="1536192"/>
            <a:ext cx="48768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Content Placeholder 3"/>
          <p:cNvSpPr>
            <a:spLocks noGrp="1"/>
          </p:cNvSpPr>
          <p:nvPr>
            <p:ph sz="half" idx="2"/>
          </p:nvPr>
        </p:nvSpPr>
        <p:spPr>
          <a:xfrm>
            <a:off x="5892800" y="1536192"/>
            <a:ext cx="48768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Date Placeholder 4"/>
          <p:cNvSpPr>
            <a:spLocks noGrp="1"/>
          </p:cNvSpPr>
          <p:nvPr>
            <p:ph type="dt" sz="half" idx="10"/>
          </p:nvPr>
        </p:nvSpPr>
        <p:spPr/>
        <p:txBody>
          <a:bodyPr/>
          <a:lstStyle/>
          <a:p>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pPr marL="0" lvl="0" indent="0" algn="ctr" rtl="0">
              <a:spcBef>
                <a:spcPts val="0"/>
              </a:spcBef>
              <a:spcAft>
                <a:spcPts val="0"/>
              </a:spcAft>
              <a:buNone/>
            </a:pPr>
            <a:fld id="{00000000-1234-1234-1234-123412341234}" type="slidenum">
              <a:rPr lang="ar-IQ" smtClean="0"/>
              <a:t>‹#›</a:t>
            </a:fld>
            <a:endParaRPr lang="ar-IQ"/>
          </a:p>
        </p:txBody>
      </p:sp>
    </p:spTree>
  </p:cSld>
  <p:clrMapOvr>
    <a:masterClrMapping/>
  </p:clrMapOvr>
  <p:hf sldNum="0" hdr="0" ftr="0" dt="0"/>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Text Placeholder 2"/>
          <p:cNvSpPr>
            <a:spLocks noGrp="1"/>
          </p:cNvSpPr>
          <p:nvPr>
            <p:ph type="body" idx="1"/>
          </p:nvPr>
        </p:nvSpPr>
        <p:spPr>
          <a:xfrm>
            <a:off x="609600" y="1535113"/>
            <a:ext cx="48768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609600" y="2174875"/>
            <a:ext cx="48768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5892800" y="1535113"/>
            <a:ext cx="48768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5892800" y="2174875"/>
            <a:ext cx="48768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7" name="Date Placeholder 6"/>
          <p:cNvSpPr>
            <a:spLocks noGrp="1"/>
          </p:cNvSpPr>
          <p:nvPr>
            <p:ph type="dt" sz="half" idx="10"/>
          </p:nvPr>
        </p:nvSpPr>
        <p:spPr/>
        <p:txBody>
          <a:bodyPr/>
          <a:lstStyle/>
          <a:p>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pPr marL="0" lvl="0" indent="0" algn="ctr" rtl="0">
              <a:spcBef>
                <a:spcPts val="0"/>
              </a:spcBef>
              <a:spcAft>
                <a:spcPts val="0"/>
              </a:spcAft>
              <a:buNone/>
            </a:pPr>
            <a:fld id="{00000000-1234-1234-1234-123412341234}" type="slidenum">
              <a:rPr lang="ar-IQ" smtClean="0"/>
              <a:t>‹#›</a:t>
            </a:fld>
            <a:endParaRPr lang="ar-IQ"/>
          </a:p>
        </p:txBody>
      </p:sp>
    </p:spTree>
  </p:cSld>
  <p:clrMapOvr>
    <a:masterClrMapping/>
  </p:clrMapOvr>
  <p:hf sldNum="0" hdr="0" ftr="0" dt="0"/>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Date Placeholder 2"/>
          <p:cNvSpPr>
            <a:spLocks noGrp="1"/>
          </p:cNvSpPr>
          <p:nvPr>
            <p:ph type="dt" sz="half" idx="10"/>
          </p:nvPr>
        </p:nvSpPr>
        <p:spPr/>
        <p:txBody>
          <a:bodyPr/>
          <a:lstStyle/>
          <a:p>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pPr marL="0" lvl="0" indent="0" algn="ctr" rtl="0">
              <a:spcBef>
                <a:spcPts val="0"/>
              </a:spcBef>
              <a:spcAft>
                <a:spcPts val="0"/>
              </a:spcAft>
              <a:buNone/>
            </a:pPr>
            <a:fld id="{00000000-1234-1234-1234-123412341234}" type="slidenum">
              <a:rPr lang="ar-IQ" smtClean="0"/>
              <a:t>‹#›</a:t>
            </a:fld>
            <a:endParaRPr lang="ar-IQ"/>
          </a:p>
        </p:txBody>
      </p:sp>
    </p:spTree>
  </p:cSld>
  <p:clrMapOvr>
    <a:masterClrMapping/>
  </p:clrMapOvr>
  <p:hf sldNum="0" hdr="0" ftr="0" dt="0"/>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pPr marL="0" lvl="0" indent="0" algn="ctr" rtl="0">
              <a:spcBef>
                <a:spcPts val="0"/>
              </a:spcBef>
              <a:spcAft>
                <a:spcPts val="0"/>
              </a:spcAft>
              <a:buNone/>
            </a:pPr>
            <a:fld id="{00000000-1234-1234-1234-123412341234}" type="slidenum">
              <a:rPr lang="ar-IQ" smtClean="0"/>
              <a:t>‹#›</a:t>
            </a:fld>
            <a:endParaRPr lang="ar-IQ"/>
          </a:p>
        </p:txBody>
      </p:sp>
    </p:spTree>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en-US"/>
              <a:t>Click to edit Master title style</a:t>
            </a:r>
            <a:endParaRPr lang="en-US" dirty="0"/>
          </a:p>
        </p:txBody>
      </p:sp>
      <p:sp>
        <p:nvSpPr>
          <p:cNvPr id="3" name="Text Placeholder 2"/>
          <p:cNvSpPr>
            <a:spLocks noGrp="1"/>
          </p:cNvSpPr>
          <p:nvPr>
            <p:ph type="body" idx="1"/>
          </p:nvPr>
        </p:nvSpPr>
        <p:spPr>
          <a:xfrm>
            <a:off x="2695195"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Date Placeholder 6"/>
          <p:cNvSpPr>
            <a:spLocks noGrp="1"/>
          </p:cNvSpPr>
          <p:nvPr>
            <p:ph type="dt" sz="half" idx="10"/>
          </p:nvPr>
        </p:nvSpPr>
        <p:spPr/>
        <p:txBody>
          <a:bodyPr/>
          <a:lstStyle/>
          <a:p>
            <a:fld id="{1160EA64-D806-43AC-9DF2-F8C432F32B4C}" type="datetimeFigureOut">
              <a:rPr lang="en-US" dirty="0"/>
              <a:t>5/31/2022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406401" y="5495544"/>
            <a:ext cx="10363200" cy="594360"/>
          </a:xfrm>
        </p:spPr>
        <p:txBody>
          <a:bodyPr anchor="b"/>
          <a:lstStyle>
            <a:lvl1pPr algn="ctr">
              <a:defRPr sz="2200" b="1"/>
            </a:lvl1pPr>
          </a:lstStyle>
          <a:p>
            <a:r>
              <a:rPr lang="ar-SA" smtClean="0"/>
              <a:t>انقر لتحرير نمط العنوان الرئيسي</a:t>
            </a:r>
            <a:endParaRPr lang="en-US" dirty="0"/>
          </a:p>
        </p:txBody>
      </p:sp>
      <p:sp>
        <p:nvSpPr>
          <p:cNvPr id="4" name="Text Placeholder 3"/>
          <p:cNvSpPr>
            <a:spLocks noGrp="1"/>
          </p:cNvSpPr>
          <p:nvPr>
            <p:ph type="body" sz="half" idx="2"/>
          </p:nvPr>
        </p:nvSpPr>
        <p:spPr>
          <a:xfrm>
            <a:off x="406400" y="6096000"/>
            <a:ext cx="103632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pPr marL="0" lvl="0" indent="0" algn="ctr" rtl="0">
              <a:spcBef>
                <a:spcPts val="0"/>
              </a:spcBef>
              <a:spcAft>
                <a:spcPts val="0"/>
              </a:spcAft>
              <a:buNone/>
            </a:pPr>
            <a:fld id="{00000000-1234-1234-1234-123412341234}" type="slidenum">
              <a:rPr lang="ar-IQ" smtClean="0"/>
              <a:t>‹#›</a:t>
            </a:fld>
            <a:endParaRPr lang="ar-IQ"/>
          </a:p>
        </p:txBody>
      </p:sp>
      <p:sp>
        <p:nvSpPr>
          <p:cNvPr id="9" name="Content Placeholder 8"/>
          <p:cNvSpPr>
            <a:spLocks noGrp="1"/>
          </p:cNvSpPr>
          <p:nvPr>
            <p:ph sz="quarter" idx="13"/>
          </p:nvPr>
        </p:nvSpPr>
        <p:spPr>
          <a:xfrm>
            <a:off x="406400" y="381000"/>
            <a:ext cx="10363200" cy="4942840"/>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Tree>
  </p:cSld>
  <p:clrMapOvr>
    <a:masterClrMapping/>
  </p:clrMapOvr>
  <p:hf sldNum="0" hdr="0" ftr="0" dt="0"/>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402336" y="5495278"/>
            <a:ext cx="10363200" cy="594626"/>
          </a:xfrm>
        </p:spPr>
        <p:txBody>
          <a:bodyPr anchor="b"/>
          <a:lstStyle>
            <a:lvl1pPr algn="ctr">
              <a:defRPr sz="2200" b="1">
                <a:ln>
                  <a:noFill/>
                </a:ln>
                <a:solidFill>
                  <a:schemeClr val="tx2"/>
                </a:solidFill>
              </a:defRPr>
            </a:lvl1pPr>
          </a:lstStyle>
          <a:p>
            <a:r>
              <a:rPr lang="ar-SA" smtClean="0"/>
              <a:t>انقر لتحرير نمط العنوان الرئيسي</a:t>
            </a:r>
            <a:endParaRPr lang="en-US" dirty="0"/>
          </a:p>
        </p:txBody>
      </p:sp>
      <p:sp>
        <p:nvSpPr>
          <p:cNvPr id="3" name="Picture Placeholder 2"/>
          <p:cNvSpPr>
            <a:spLocks noGrp="1"/>
          </p:cNvSpPr>
          <p:nvPr>
            <p:ph type="pic" idx="1"/>
          </p:nvPr>
        </p:nvSpPr>
        <p:spPr>
          <a:xfrm>
            <a:off x="0" y="0"/>
            <a:ext cx="112776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402336" y="6096000"/>
            <a:ext cx="103632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8" name="Date Placeholder 7"/>
          <p:cNvSpPr>
            <a:spLocks noGrp="1"/>
          </p:cNvSpPr>
          <p:nvPr>
            <p:ph type="dt" sz="half" idx="10"/>
          </p:nvPr>
        </p:nvSpPr>
        <p:spPr/>
        <p:txBody>
          <a:bodyPr/>
          <a:lstStyle/>
          <a:p>
            <a:endParaRPr lang="ar-IQ"/>
          </a:p>
        </p:txBody>
      </p:sp>
      <p:sp>
        <p:nvSpPr>
          <p:cNvPr id="9" name="Slide Number Placeholder 8"/>
          <p:cNvSpPr>
            <a:spLocks noGrp="1"/>
          </p:cNvSpPr>
          <p:nvPr>
            <p:ph type="sldNum" sz="quarter" idx="11"/>
          </p:nvPr>
        </p:nvSpPr>
        <p:spPr/>
        <p:txBody>
          <a:bodyPr/>
          <a:lstStyle/>
          <a:p>
            <a:pPr marL="0" lvl="0" indent="0" algn="ctr" rtl="0">
              <a:spcBef>
                <a:spcPts val="0"/>
              </a:spcBef>
              <a:spcAft>
                <a:spcPts val="0"/>
              </a:spcAft>
              <a:buNone/>
            </a:pPr>
            <a:fld id="{00000000-1234-1234-1234-123412341234}" type="slidenum">
              <a:rPr lang="ar-IQ" smtClean="0"/>
              <a:t>‹#›</a:t>
            </a:fld>
            <a:endParaRPr lang="ar-IQ"/>
          </a:p>
        </p:txBody>
      </p:sp>
      <p:sp>
        <p:nvSpPr>
          <p:cNvPr id="10" name="Footer Placeholder 9"/>
          <p:cNvSpPr>
            <a:spLocks noGrp="1"/>
          </p:cNvSpPr>
          <p:nvPr>
            <p:ph type="ftr" sz="quarter" idx="12"/>
          </p:nvPr>
        </p:nvSpPr>
        <p:spPr/>
        <p:txBody>
          <a:bodyPr/>
          <a:lstStyle/>
          <a:p>
            <a:endParaRPr lang="ar-IQ"/>
          </a:p>
        </p:txBody>
      </p:sp>
    </p:spTree>
  </p:cSld>
  <p:clrMapOvr>
    <a:masterClrMapping/>
  </p:clrMapOvr>
  <p:hf sldNum="0" hdr="0" ftr="0" dt="0"/>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pPr marL="0" lvl="0" indent="0" algn="ctr" rtl="0">
              <a:spcBef>
                <a:spcPts val="0"/>
              </a:spcBef>
              <a:spcAft>
                <a:spcPts val="0"/>
              </a:spcAft>
              <a:buNone/>
            </a:pPr>
            <a:fld id="{00000000-1234-1234-1234-123412341234}" type="slidenum">
              <a:rPr lang="ar-IQ" smtClean="0"/>
              <a:t>‹#›</a:t>
            </a:fld>
            <a:endParaRPr lang="ar-IQ"/>
          </a:p>
        </p:txBody>
      </p:sp>
    </p:spTree>
  </p:cSld>
  <p:clrMapOvr>
    <a:masterClrMapping/>
  </p:clrMapOvr>
  <p:hf sldNum="0" hdr="0" ftr="0" dt="0"/>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336800" cy="5851525"/>
          </a:xfrm>
        </p:spPr>
        <p:txBody>
          <a:bodyPr vert="eaVert" anchor="b" anchorCtr="0"/>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pPr marL="0" lvl="0" indent="0" algn="ctr" rtl="0">
              <a:spcBef>
                <a:spcPts val="0"/>
              </a:spcBef>
              <a:spcAft>
                <a:spcPts val="0"/>
              </a:spcAft>
              <a:buNone/>
            </a:pPr>
            <a:fld id="{00000000-1234-1234-1234-123412341234}" type="slidenum">
              <a:rPr lang="ar-IQ" smtClean="0"/>
              <a:t>‹#›</a:t>
            </a:fld>
            <a:endParaRPr lang="ar-IQ"/>
          </a:p>
        </p:txBody>
      </p:sp>
    </p:spTree>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38318" y="2638044"/>
            <a:ext cx="4270247" cy="31019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AB134690-1557-4C89-A502-4959FE7FAD70}" type="datetimeFigureOut">
              <a:rPr lang="en-US" dirty="0"/>
              <a:t>5/31/2022</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7"/>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583436" y="3143250"/>
            <a:ext cx="4270248" cy="25967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5"/>
          <p:cNvSpPr>
            <a:spLocks noGrp="1"/>
          </p:cNvSpPr>
          <p:nvPr>
            <p:ph sz="quarter" idx="4"/>
          </p:nvPr>
        </p:nvSpPr>
        <p:spPr>
          <a:xfrm>
            <a:off x="6338318" y="3143250"/>
            <a:ext cx="4253484" cy="2596776"/>
          </a:xfrm>
        </p:spPr>
        <p:txBody>
          <a:bodyPr/>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4"/>
          <p:cNvSpPr>
            <a:spLocks noGrp="1"/>
          </p:cNvSpPr>
          <p:nvPr>
            <p:ph type="body" sz="quarter" idx="13"/>
          </p:nvPr>
        </p:nvSpPr>
        <p:spPr>
          <a:xfrm>
            <a:off x="6338316" y="2313437"/>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7" name="Date Placeholder 6"/>
          <p:cNvSpPr>
            <a:spLocks noGrp="1"/>
          </p:cNvSpPr>
          <p:nvPr>
            <p:ph type="dt" sz="half" idx="10"/>
          </p:nvPr>
        </p:nvSpPr>
        <p:spPr/>
        <p:txBody>
          <a:bodyPr/>
          <a:lstStyle/>
          <a:p>
            <a:fld id="{4F7D4976-E339-4826-83B7-FBD03F55ECF8}" type="datetimeFigureOut">
              <a:rPr lang="en-US" dirty="0"/>
              <a:t>5/31/2022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t>‹#›</a:t>
            </a:fld>
            <a:endParaRPr lang="en-US" dirty="0"/>
          </a:p>
        </p:txBody>
      </p:sp>
      <p:sp>
        <p:nvSpPr>
          <p:cNvPr id="10" name="Title 9"/>
          <p:cNvSpPr>
            <a:spLocks noGrp="1"/>
          </p:cNvSpPr>
          <p:nvPr>
            <p:ph type="title"/>
          </p:nvPr>
        </p:nvSpPr>
        <p:spPr/>
        <p:txBody>
          <a:bodyPr/>
          <a:lstStyle/>
          <a:p>
            <a:r>
              <a:rPr lang="en-US"/>
              <a:t>Click to edit Master title style</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1037C31-9E7A-4F99-8774-A0E530DE1A42}" type="datetimeFigureOut">
              <a:rPr lang="en-US" dirty="0"/>
              <a:t>5/31/2022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78504F-A551-4DE0-9316-4DCD1D8CC752}" type="datetimeFigureOut">
              <a:rPr lang="en-US" dirty="0"/>
              <a:t>5/31/2022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32"/>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en-US"/>
              <a:t>Click to edit Master title style</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9" name="Date Placeholder 8"/>
          <p:cNvSpPr>
            <a:spLocks noGrp="1"/>
          </p:cNvSpPr>
          <p:nvPr>
            <p:ph type="dt" sz="half" idx="10"/>
          </p:nvPr>
        </p:nvSpPr>
        <p:spPr/>
        <p:txBody>
          <a:bodyPr/>
          <a:lstStyle/>
          <a:p>
            <a:fld id="{D1BE4249-C0D0-4B06-8692-E8BB871AF643}" type="datetimeFigureOut">
              <a:rPr lang="en-US" dirty="0"/>
              <a:t>5/31/2022</a:t>
            </a:fld>
            <a:endParaRPr lang="en-US" dirty="0"/>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1" name="Slide Number Placeholder 10"/>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8" name="Rectangle 17"/>
          <p:cNvSpPr/>
          <p:nvPr/>
        </p:nvSpPr>
        <p:spPr>
          <a:xfrm>
            <a:off x="3"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4" y="2243828"/>
            <a:ext cx="4494999"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6002"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15568" y="3549922"/>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042B0DB6-F5C7-45FB-8CF3-31B45F9C2DAC}" type="datetimeFigureOut">
              <a:rPr lang="en-US" dirty="0"/>
              <a:t>5/31/2022</a:t>
            </a:fld>
            <a:endParaRPr lang="en-US" dirty="0"/>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231136" y="2638048"/>
            <a:ext cx="7729728" cy="310198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821429" y="6238816"/>
            <a:ext cx="2753747"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1160EA64-D806-43AC-9DF2-F8C432F32B4C}" type="datetimeFigureOut">
              <a:rPr lang="en-US" dirty="0"/>
              <a:t>5/31/2022</a:t>
            </a:fld>
            <a:endParaRPr lang="en-US" dirty="0"/>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dirty="0"/>
          </a:p>
        </p:txBody>
      </p:sp>
      <p:sp>
        <p:nvSpPr>
          <p:cNvPr id="6" name="Slide Number Placeholder 5"/>
          <p:cNvSpPr>
            <a:spLocks noGrp="1"/>
          </p:cNvSpPr>
          <p:nvPr>
            <p:ph type="sldNum" sz="quarter" idx="4"/>
          </p:nvPr>
        </p:nvSpPr>
        <p:spPr>
          <a:xfrm>
            <a:off x="10758923"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8A7A6979-0714-4377-B894-6BE4C2D6E202}"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sldNum="0" hdr="0" ftr="0" dt="0"/>
  <p:txStyles>
    <p:titleStyle>
      <a:lvl1pPr algn="ctr" defTabSz="914400" rtl="1"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r" defTabSz="914400" rtl="1"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r" defTabSz="914400" rtl="1"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r" defTabSz="914400" rtl="1"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r" defTabSz="914400" rtl="1"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r" defTabSz="914400" rtl="1"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r" defTabSz="914400" rtl="1"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r" defTabSz="914400" rtl="1"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r" defTabSz="914400" rtl="1"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r" defTabSz="914400" rtl="1"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12700" y="-7144"/>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5842000" y="-7144"/>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609600" y="704088"/>
            <a:ext cx="10972800" cy="1143000"/>
          </a:xfrm>
          <a:prstGeom prst="rect">
            <a:avLst/>
          </a:prstGeom>
        </p:spPr>
        <p:txBody>
          <a:bodyPr vert="horz" lIns="0" rIns="0" bIns="0" anchor="b">
            <a:normAutofit/>
          </a:bodyPr>
          <a:lstStyle/>
          <a:p>
            <a:r>
              <a:rPr kumimoji="0" lang="ar-SA" smtClean="0"/>
              <a:t>انقر لتحرير نمط العنوان الرئيسي</a:t>
            </a:r>
            <a:endParaRPr kumimoji="0" lang="en-US"/>
          </a:p>
        </p:txBody>
      </p:sp>
      <p:sp>
        <p:nvSpPr>
          <p:cNvPr id="30" name="Text Placeholder 29"/>
          <p:cNvSpPr>
            <a:spLocks noGrp="1"/>
          </p:cNvSpPr>
          <p:nvPr>
            <p:ph type="body" idx="1"/>
          </p:nvPr>
        </p:nvSpPr>
        <p:spPr>
          <a:xfrm>
            <a:off x="609600" y="1935480"/>
            <a:ext cx="10972800" cy="4389120"/>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Date Placeholder 9"/>
          <p:cNvSpPr>
            <a:spLocks noGrp="1"/>
          </p:cNvSpPr>
          <p:nvPr>
            <p:ph type="dt" sz="half" idx="2"/>
          </p:nvPr>
        </p:nvSpPr>
        <p:spPr>
          <a:xfrm>
            <a:off x="609600" y="6356351"/>
            <a:ext cx="2844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ar-IQ"/>
          </a:p>
        </p:txBody>
      </p:sp>
      <p:sp>
        <p:nvSpPr>
          <p:cNvPr id="22" name="Footer Placeholder 21"/>
          <p:cNvSpPr>
            <a:spLocks noGrp="1"/>
          </p:cNvSpPr>
          <p:nvPr>
            <p:ph type="ftr" sz="quarter" idx="3"/>
          </p:nvPr>
        </p:nvSpPr>
        <p:spPr>
          <a:xfrm>
            <a:off x="3556000" y="6356351"/>
            <a:ext cx="44704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ar-IQ"/>
          </a:p>
        </p:txBody>
      </p:sp>
      <p:sp>
        <p:nvSpPr>
          <p:cNvPr id="18" name="Slide Number Placeholder 17"/>
          <p:cNvSpPr>
            <a:spLocks noGrp="1"/>
          </p:cNvSpPr>
          <p:nvPr>
            <p:ph type="sldNum" sz="quarter" idx="4"/>
          </p:nvPr>
        </p:nvSpPr>
        <p:spPr>
          <a:xfrm>
            <a:off x="10566400" y="6356351"/>
            <a:ext cx="1016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pPr marL="0" lvl="0" indent="0" algn="ctr" rtl="0">
              <a:spcBef>
                <a:spcPts val="0"/>
              </a:spcBef>
              <a:spcAft>
                <a:spcPts val="0"/>
              </a:spcAft>
              <a:buNone/>
            </a:pPr>
            <a:fld id="{00000000-1234-1234-1234-123412341234}" type="slidenum">
              <a:rPr lang="ar-IQ" smtClean="0"/>
              <a:t>‹#›</a:t>
            </a:fld>
            <a:endParaRPr lang="ar-IQ"/>
          </a:p>
        </p:txBody>
      </p:sp>
      <p:grpSp>
        <p:nvGrpSpPr>
          <p:cNvPr id="2" name="Group 1"/>
          <p:cNvGrpSpPr/>
          <p:nvPr/>
        </p:nvGrpSpPr>
        <p:grpSpPr>
          <a:xfrm>
            <a:off x="-25356" y="202408"/>
            <a:ext cx="12240731"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hf sldNum="0" hdr="0" ftr="0" dt="0"/>
  <p:txStyles>
    <p:titleStyle>
      <a:lvl1pPr algn="l" rtl="1"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160000" cy="1143000"/>
          </a:xfrm>
          <a:prstGeom prst="rect">
            <a:avLst/>
          </a:prstGeom>
        </p:spPr>
        <p:txBody>
          <a:bodyPr vert="horz" lIns="91440" tIns="45720" rIns="91440" bIns="45720" rtlCol="0" anchor="ctr">
            <a:no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09600" y="1600200"/>
            <a:ext cx="10160000" cy="4800600"/>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Rectangle 6"/>
          <p:cNvSpPr/>
          <p:nvPr/>
        </p:nvSpPr>
        <p:spPr>
          <a:xfrm>
            <a:off x="11277600" y="0"/>
            <a:ext cx="9144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1277600" y="5486400"/>
            <a:ext cx="9144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11375717" y="5648960"/>
            <a:ext cx="73152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pPr marL="0" lvl="0" indent="0" algn="ctr" rtl="0">
              <a:spcBef>
                <a:spcPts val="0"/>
              </a:spcBef>
              <a:spcAft>
                <a:spcPts val="0"/>
              </a:spcAft>
              <a:buNone/>
            </a:pPr>
            <a:fld id="{00000000-1234-1234-1234-123412341234}" type="slidenum">
              <a:rPr lang="ar-IQ" smtClean="0"/>
              <a:t>‹#›</a:t>
            </a:fld>
            <a:endParaRPr lang="ar-IQ"/>
          </a:p>
        </p:txBody>
      </p:sp>
      <p:sp>
        <p:nvSpPr>
          <p:cNvPr id="5" name="Footer Placeholder 4"/>
          <p:cNvSpPr>
            <a:spLocks noGrp="1"/>
          </p:cNvSpPr>
          <p:nvPr>
            <p:ph type="ftr" sz="quarter" idx="3"/>
          </p:nvPr>
        </p:nvSpPr>
        <p:spPr>
          <a:xfrm rot="16200000">
            <a:off x="10510428" y="3987800"/>
            <a:ext cx="2367281" cy="487680"/>
          </a:xfrm>
          <a:prstGeom prst="rect">
            <a:avLst/>
          </a:prstGeom>
        </p:spPr>
        <p:txBody>
          <a:bodyPr vert="horz" lIns="91440" tIns="45720" rIns="91440" bIns="45720" rtlCol="0" anchor="ctr"/>
          <a:lstStyle>
            <a:lvl1pPr algn="r">
              <a:defRPr sz="1200">
                <a:solidFill>
                  <a:schemeClr val="bg2"/>
                </a:solidFill>
              </a:defRPr>
            </a:lvl1pPr>
          </a:lstStyle>
          <a:p>
            <a:endParaRPr lang="ar-IQ"/>
          </a:p>
        </p:txBody>
      </p:sp>
      <p:sp>
        <p:nvSpPr>
          <p:cNvPr id="4" name="Date Placeholder 3"/>
          <p:cNvSpPr>
            <a:spLocks noGrp="1"/>
          </p:cNvSpPr>
          <p:nvPr>
            <p:ph type="dt" sz="half" idx="2"/>
          </p:nvPr>
        </p:nvSpPr>
        <p:spPr>
          <a:xfrm rot="16200000">
            <a:off x="10474869" y="1584960"/>
            <a:ext cx="2438399" cy="487680"/>
          </a:xfrm>
          <a:prstGeom prst="rect">
            <a:avLst/>
          </a:prstGeom>
        </p:spPr>
        <p:txBody>
          <a:bodyPr vert="horz" lIns="91440" tIns="45720" rIns="91440" bIns="45720" rtlCol="0" anchor="ctr"/>
          <a:lstStyle>
            <a:lvl1pPr algn="l">
              <a:defRPr sz="1200">
                <a:solidFill>
                  <a:schemeClr val="bg2"/>
                </a:solidFill>
              </a:defRPr>
            </a:lvl1pPr>
          </a:lstStyle>
          <a:p>
            <a:endParaRPr lang="ar-IQ"/>
          </a:p>
        </p:txBody>
      </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hf sldNum="0" hdr="0" ftr="0" dt="0"/>
  <p:txStyles>
    <p:titleStyle>
      <a:lvl1pPr algn="l" defTabSz="914400" rtl="1"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r" defTabSz="914400" rtl="1"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r" defTabSz="914400" rtl="1"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r" defTabSz="914400" rtl="1"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r" defTabSz="914400" rtl="1"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r" defTabSz="914400" rtl="1"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r" defTabSz="914400" rtl="1"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r" defTabSz="914400" rtl="1"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r" defTabSz="914400" rtl="1"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r" defTabSz="914400" rtl="1"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3.xml"/><Relationship Id="rId4" Type="http://schemas.openxmlformats.org/officeDocument/2006/relationships/image" Target="../media/image4.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27"/>
        <p:cNvGrpSpPr/>
        <p:nvPr/>
      </p:nvGrpSpPr>
      <p:grpSpPr>
        <a:xfrm>
          <a:off x="0" y="0"/>
          <a:ext cx="0" cy="0"/>
          <a:chOff x="0" y="0"/>
          <a:chExt cx="0" cy="0"/>
        </a:xfrm>
      </p:grpSpPr>
      <p:sp>
        <p:nvSpPr>
          <p:cNvPr id="128" name="Google Shape;128;p1"/>
          <p:cNvSpPr txBox="1">
            <a:spLocks noGrp="1"/>
          </p:cNvSpPr>
          <p:nvPr>
            <p:ph type="title"/>
          </p:nvPr>
        </p:nvSpPr>
        <p:spPr>
          <a:xfrm>
            <a:off x="2212700" y="2153274"/>
            <a:ext cx="7583395" cy="4379856"/>
          </a:xfrm>
          <a:prstGeom prst="rect">
            <a:avLst/>
          </a:prstGeom>
          <a:noFill/>
          <a:ln>
            <a:noFill/>
          </a:ln>
        </p:spPr>
        <p:txBody>
          <a:bodyPr spcFirstLastPara="1" wrap="square" lIns="91425" tIns="45700" rIns="91425" bIns="45700" anchor="ctr" anchorCtr="0">
            <a:normAutofit fontScale="90000"/>
          </a:bodyPr>
          <a:lstStyle/>
          <a:p>
            <a:pPr marL="0" lvl="0" indent="0" algn="ctr" rtl="1">
              <a:spcBef>
                <a:spcPts val="0"/>
              </a:spcBef>
              <a:spcAft>
                <a:spcPts val="0"/>
              </a:spcAft>
              <a:buClr>
                <a:schemeClr val="lt1"/>
              </a:buClr>
              <a:buSzPts val="3200"/>
              <a:buFont typeface="Century Gothic" panose="020B0502020202020204"/>
              <a:buNone/>
            </a:pPr>
            <a:r>
              <a:rPr lang="en-US" dirty="0" smtClean="0"/>
              <a:t>    </a:t>
            </a:r>
            <a:r>
              <a:rPr lang="en-US" dirty="0" err="1" smtClean="0"/>
              <a:t>وزارة</a:t>
            </a:r>
            <a:r>
              <a:rPr lang="en-US" dirty="0" smtClean="0"/>
              <a:t> </a:t>
            </a:r>
            <a:r>
              <a:rPr lang="en-US" dirty="0" err="1" smtClean="0"/>
              <a:t>التعليم</a:t>
            </a:r>
            <a:r>
              <a:rPr lang="en-US" dirty="0" smtClean="0"/>
              <a:t> </a:t>
            </a:r>
            <a:r>
              <a:rPr lang="en-US" dirty="0" err="1" smtClean="0"/>
              <a:t>العالي</a:t>
            </a:r>
            <a:r>
              <a:rPr lang="en-US" dirty="0" smtClean="0"/>
              <a:t> </a:t>
            </a:r>
            <a:r>
              <a:rPr lang="en-US" dirty="0" err="1" smtClean="0"/>
              <a:t>والبحث</a:t>
            </a:r>
            <a:r>
              <a:rPr lang="en-US" dirty="0" smtClean="0"/>
              <a:t> </a:t>
            </a:r>
            <a:r>
              <a:rPr lang="en-US" dirty="0" err="1" smtClean="0"/>
              <a:t>العلمي</a:t>
            </a:r>
            <a:r>
              <a:rPr lang="en-US" dirty="0" smtClean="0"/>
              <a:t> </a:t>
            </a:r>
            <a:br>
              <a:rPr lang="en-US" dirty="0" smtClean="0"/>
            </a:br>
            <a:r>
              <a:rPr lang="en-US" dirty="0" smtClean="0"/>
              <a:t>         </a:t>
            </a:r>
            <a:r>
              <a:rPr lang="en-US" dirty="0" err="1" smtClean="0"/>
              <a:t>جامعة</a:t>
            </a:r>
            <a:r>
              <a:rPr lang="en-US" dirty="0" smtClean="0"/>
              <a:t> </a:t>
            </a:r>
            <a:r>
              <a:rPr lang="en-US" dirty="0" err="1" smtClean="0"/>
              <a:t>ديالى</a:t>
            </a:r>
            <a:r>
              <a:rPr lang="en-US" dirty="0" smtClean="0"/>
              <a:t> </a:t>
            </a:r>
            <a:br>
              <a:rPr lang="en-US" dirty="0" smtClean="0"/>
            </a:br>
            <a:r>
              <a:rPr lang="en-US" dirty="0" smtClean="0"/>
              <a:t>       </a:t>
            </a:r>
            <a:r>
              <a:rPr lang="en-US" dirty="0" err="1" smtClean="0"/>
              <a:t>كلية</a:t>
            </a:r>
            <a:r>
              <a:rPr lang="en-US" dirty="0" smtClean="0"/>
              <a:t> </a:t>
            </a:r>
            <a:r>
              <a:rPr lang="en-US" dirty="0" err="1" smtClean="0"/>
              <a:t>التربية</a:t>
            </a:r>
            <a:r>
              <a:rPr lang="en-US" dirty="0" smtClean="0"/>
              <a:t> </a:t>
            </a:r>
            <a:r>
              <a:rPr lang="en-US" dirty="0" err="1" smtClean="0"/>
              <a:t>للعلوم</a:t>
            </a:r>
            <a:r>
              <a:rPr lang="en-US" dirty="0" smtClean="0"/>
              <a:t> </a:t>
            </a:r>
            <a:r>
              <a:rPr lang="en-US" dirty="0" err="1" smtClean="0"/>
              <a:t>الإنسانية</a:t>
            </a:r>
            <a:r>
              <a:rPr lang="en-US" dirty="0" smtClean="0"/>
              <a:t/>
            </a:r>
            <a:br>
              <a:rPr lang="en-US" dirty="0" smtClean="0"/>
            </a:br>
            <a:r>
              <a:rPr lang="en-US" dirty="0" smtClean="0"/>
              <a:t>      </a:t>
            </a:r>
            <a:r>
              <a:rPr lang="en-US" dirty="0" err="1" smtClean="0"/>
              <a:t>قسم</a:t>
            </a:r>
            <a:r>
              <a:rPr lang="en-US" dirty="0" smtClean="0"/>
              <a:t> </a:t>
            </a:r>
            <a:r>
              <a:rPr lang="en-US" dirty="0" err="1" smtClean="0"/>
              <a:t>الجغرافية</a:t>
            </a:r>
            <a:r>
              <a:rPr lang="en-US" dirty="0" smtClean="0"/>
              <a:t> - </a:t>
            </a:r>
            <a:r>
              <a:rPr lang="en-US" dirty="0" err="1" smtClean="0"/>
              <a:t>المرحلة</a:t>
            </a:r>
            <a:r>
              <a:rPr lang="en-US" dirty="0" smtClean="0"/>
              <a:t> </a:t>
            </a:r>
            <a:r>
              <a:rPr lang="en-US" dirty="0" err="1" smtClean="0"/>
              <a:t>الرابعة</a:t>
            </a:r>
            <a:r>
              <a:rPr lang="en-US" dirty="0" smtClean="0"/>
              <a:t> </a:t>
            </a:r>
            <a:endParaRPr dirty="0" smtClean="0"/>
          </a:p>
          <a:p>
            <a:pPr marL="0" lvl="0" indent="0" algn="ctr" rtl="1">
              <a:spcBef>
                <a:spcPts val="0"/>
              </a:spcBef>
              <a:spcAft>
                <a:spcPts val="0"/>
              </a:spcAft>
              <a:buClr>
                <a:schemeClr val="lt1"/>
              </a:buClr>
              <a:buSzPts val="3200"/>
              <a:buFont typeface="Century Gothic" panose="020B0502020202020204"/>
              <a:buNone/>
            </a:pPr>
            <a:r>
              <a:rPr lang="en-US" dirty="0" smtClean="0"/>
              <a:t>   </a:t>
            </a:r>
            <a:r>
              <a:rPr lang="en-US" dirty="0" err="1" smtClean="0"/>
              <a:t>مدرس</a:t>
            </a:r>
            <a:r>
              <a:rPr lang="en-US" dirty="0" smtClean="0"/>
              <a:t> </a:t>
            </a:r>
            <a:r>
              <a:rPr lang="en-US" dirty="0" err="1" smtClean="0"/>
              <a:t>المادة</a:t>
            </a:r>
            <a:r>
              <a:rPr lang="en-US" dirty="0" smtClean="0"/>
              <a:t>:  م. د </a:t>
            </a:r>
            <a:r>
              <a:rPr lang="en-US" dirty="0" err="1" smtClean="0"/>
              <a:t>ذكرى</a:t>
            </a:r>
            <a:r>
              <a:rPr lang="en-US" dirty="0" smtClean="0"/>
              <a:t> </a:t>
            </a:r>
            <a:r>
              <a:rPr lang="en-US" dirty="0" err="1" smtClean="0"/>
              <a:t>عادل</a:t>
            </a:r>
            <a:r>
              <a:rPr lang="en-US" dirty="0" smtClean="0"/>
              <a:t> </a:t>
            </a:r>
            <a:r>
              <a:rPr lang="en-US" dirty="0" err="1" smtClean="0"/>
              <a:t>محمود</a:t>
            </a:r>
            <a:r>
              <a:rPr lang="en-US" dirty="0" smtClean="0"/>
              <a:t>   </a:t>
            </a:r>
            <a:endParaRPr dirty="0"/>
          </a:p>
        </p:txBody>
      </p:sp>
      <p:pic>
        <p:nvPicPr>
          <p:cNvPr id="129" name="Google Shape;129;p1"/>
          <p:cNvPicPr preferRelativeResize="0">
            <a:picLocks noGrp="1"/>
          </p:cNvPicPr>
          <p:nvPr>
            <p:ph idx="1"/>
          </p:nvPr>
        </p:nvPicPr>
        <p:blipFill rotWithShape="1">
          <a:blip r:embed="rId3"/>
          <a:srcRect/>
          <a:stretch>
            <a:fillRect/>
          </a:stretch>
        </p:blipFill>
        <p:spPr>
          <a:xfrm>
            <a:off x="0" y="27550"/>
            <a:ext cx="2189872" cy="2757854"/>
          </a:xfrm>
          <a:prstGeom prst="rect">
            <a:avLst/>
          </a:prstGeom>
          <a:noFill/>
          <a:ln>
            <a:noFill/>
          </a:ln>
        </p:spPr>
      </p:pic>
      <p:pic>
        <p:nvPicPr>
          <p:cNvPr id="131" name="Google Shape;131;p1"/>
          <p:cNvPicPr preferRelativeResize="0"/>
          <p:nvPr/>
        </p:nvPicPr>
        <p:blipFill rotWithShape="1">
          <a:blip r:embed="rId4"/>
          <a:srcRect/>
          <a:stretch>
            <a:fillRect/>
          </a:stretch>
        </p:blipFill>
        <p:spPr>
          <a:xfrm>
            <a:off x="9796095" y="165295"/>
            <a:ext cx="2129060" cy="2240280"/>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63"/>
        <p:cNvGrpSpPr/>
        <p:nvPr/>
      </p:nvGrpSpPr>
      <p:grpSpPr>
        <a:xfrm>
          <a:off x="0" y="0"/>
          <a:ext cx="0" cy="0"/>
          <a:chOff x="0" y="0"/>
          <a:chExt cx="0" cy="0"/>
        </a:xfrm>
      </p:grpSpPr>
      <p:sp>
        <p:nvSpPr>
          <p:cNvPr id="65" name="Google Shape;65;p10"/>
          <p:cNvSpPr txBox="1">
            <a:spLocks noGrp="1"/>
          </p:cNvSpPr>
          <p:nvPr>
            <p:ph type="subTitle" idx="1"/>
          </p:nvPr>
        </p:nvSpPr>
        <p:spPr>
          <a:xfrm>
            <a:off x="0" y="363255"/>
            <a:ext cx="11298477" cy="6083566"/>
          </a:xfrm>
          <a:prstGeom prst="rect">
            <a:avLst/>
          </a:prstGeom>
          <a:noFill/>
          <a:ln>
            <a:noFill/>
          </a:ln>
        </p:spPr>
        <p:txBody>
          <a:bodyPr spcFirstLastPara="1" wrap="square" lIns="91425" tIns="45700" rIns="91425" bIns="45700" anchor="t" anchorCtr="0">
            <a:normAutofit/>
          </a:bodyPr>
          <a:lstStyle/>
          <a:p>
            <a:pPr lvl="0" algn="r">
              <a:lnSpc>
                <a:spcPct val="80000"/>
              </a:lnSpc>
              <a:spcBef>
                <a:spcPts val="1000"/>
              </a:spcBef>
              <a:buClr>
                <a:srgbClr val="A9A57C"/>
              </a:buClr>
              <a:buSzPts val="4185"/>
            </a:pPr>
            <a:r>
              <a:rPr lang="ar-SA" sz="2600" dirty="0">
                <a:solidFill>
                  <a:srgbClr val="7030A0"/>
                </a:solidFill>
              </a:rPr>
              <a:t>4- قد تحدد الحدود قدرا الدول من خلال اغلاق أي اتصال لتلك الدول مع </a:t>
            </a:r>
            <a:r>
              <a:rPr lang="ar-SA" sz="2600" dirty="0" smtClean="0">
                <a:solidFill>
                  <a:srgbClr val="7030A0"/>
                </a:solidFill>
              </a:rPr>
              <a:t>البحر</a:t>
            </a:r>
            <a:r>
              <a:rPr lang="ar-IQ" sz="2600" dirty="0" smtClean="0">
                <a:solidFill>
                  <a:srgbClr val="7030A0"/>
                </a:solidFill>
              </a:rPr>
              <a:t> , وهذا هو الحال مع الدول المغلقة المحرومة من الاتصال مع البحر او تلك التي بنا لها اتصال محدود وضيق على البحر وتعيش اكثر من خمس دول العالم ضمن حدود مغلقة تماما مع البحر معظمها في افريقيا  ومن الدول العربية التي لها اتصال بحري محدود الاردن والعراق , ونشاء من هذا الاغلاق مشاكل تتعلق بالاتصال التجاري مع العالم الخارجي ومشاكل تتعلق باستثمار الموارد البحرية الضخمة . </a:t>
            </a:r>
          </a:p>
          <a:p>
            <a:pPr lvl="0" algn="r">
              <a:lnSpc>
                <a:spcPct val="80000"/>
              </a:lnSpc>
              <a:spcBef>
                <a:spcPts val="1000"/>
              </a:spcBef>
              <a:buClr>
                <a:srgbClr val="A9A57C"/>
              </a:buClr>
              <a:buSzPts val="4185"/>
            </a:pPr>
            <a:r>
              <a:rPr lang="ar-SA" sz="2600" dirty="0" smtClean="0">
                <a:solidFill>
                  <a:srgbClr val="7030A0"/>
                </a:solidFill>
              </a:rPr>
              <a:t> </a:t>
            </a:r>
            <a:endParaRPr lang="ar-SA" sz="2600" dirty="0">
              <a:solidFill>
                <a:srgbClr val="2F2B20">
                  <a:tint val="75000"/>
                </a:srgbClr>
              </a:solidFill>
            </a:endParaRPr>
          </a:p>
          <a:p>
            <a:pPr lvl="0" algn="r">
              <a:lnSpc>
                <a:spcPct val="80000"/>
              </a:lnSpc>
              <a:spcBef>
                <a:spcPts val="1000"/>
              </a:spcBef>
              <a:buClr>
                <a:srgbClr val="A9A57C"/>
              </a:buClr>
              <a:buSzPts val="4185"/>
            </a:pPr>
            <a:r>
              <a:rPr lang="ar-SA" sz="2600" dirty="0">
                <a:solidFill>
                  <a:srgbClr val="7030A0"/>
                </a:solidFill>
              </a:rPr>
              <a:t>5- ومن المشاكل الأخرى الناجمة عن الحدود هو الصفة الدائمة التي تكتسبها تلك الدول بعد ترسيمها </a:t>
            </a:r>
            <a:r>
              <a:rPr lang="ar-IQ" sz="2600" dirty="0" smtClean="0">
                <a:solidFill>
                  <a:srgbClr val="7030A0"/>
                </a:solidFill>
              </a:rPr>
              <a:t> , فبالرغم من وضوح السلبيات الناجمة عن وجود بعض الحدود السياسية بين الدول غير ان عملية تغييرها من الصعوبة بمكان بحيث يصبح من الصعب تغيرها او تعديلاها حتى لو كانت الفائدة تعم على جميع الاطراف المشتركة .</a:t>
            </a:r>
          </a:p>
          <a:p>
            <a:pPr lvl="0" algn="r">
              <a:lnSpc>
                <a:spcPct val="80000"/>
              </a:lnSpc>
              <a:spcBef>
                <a:spcPts val="1000"/>
              </a:spcBef>
              <a:buClr>
                <a:srgbClr val="A9A57C"/>
              </a:buClr>
              <a:buSzPts val="4185"/>
            </a:pPr>
            <a:endParaRPr lang="ar-SA" sz="2600" dirty="0">
              <a:solidFill>
                <a:srgbClr val="2F2B20">
                  <a:tint val="75000"/>
                </a:srgbClr>
              </a:solidFill>
            </a:endParaRPr>
          </a:p>
          <a:p>
            <a:pPr lvl="0" algn="r">
              <a:lnSpc>
                <a:spcPct val="80000"/>
              </a:lnSpc>
              <a:spcBef>
                <a:spcPts val="1000"/>
              </a:spcBef>
              <a:buClr>
                <a:srgbClr val="A9A57C"/>
              </a:buClr>
              <a:buSzPts val="4185"/>
            </a:pPr>
            <a:r>
              <a:rPr lang="ar-SA" sz="2600" dirty="0">
                <a:solidFill>
                  <a:srgbClr val="7030A0"/>
                </a:solidFill>
              </a:rPr>
              <a:t>6-تقف الحدود السياسية امام الحركة الحرة للموارد الطبيعية </a:t>
            </a:r>
            <a:r>
              <a:rPr lang="ar-SA" sz="2600" dirty="0" smtClean="0">
                <a:solidFill>
                  <a:srgbClr val="7030A0"/>
                </a:solidFill>
              </a:rPr>
              <a:t>والخامات</a:t>
            </a:r>
            <a:r>
              <a:rPr lang="ar-IQ" sz="2600" dirty="0" smtClean="0">
                <a:solidFill>
                  <a:srgbClr val="7030A0"/>
                </a:solidFill>
              </a:rPr>
              <a:t> التي يمكن استغلالها في بعض الدول بكفاءة اكبر من الدول التي تتوفر فيها تلك الخامات وتتوقف حركة المواد الخام عبر حدودها لوجود مشاكل سياسية بين الدول . </a:t>
            </a:r>
            <a:endParaRPr lang="ar-SA" sz="2600" dirty="0">
              <a:solidFill>
                <a:srgbClr val="2F2B20">
                  <a:tint val="75000"/>
                </a:srgbClr>
              </a:solidFill>
            </a:endParaRPr>
          </a:p>
          <a:p>
            <a:pPr lvl="0" algn="r">
              <a:spcBef>
                <a:spcPts val="0"/>
              </a:spcBef>
              <a:buClr>
                <a:srgbClr val="A9A57C"/>
              </a:buClr>
              <a:buSzPts val="5400"/>
            </a:pPr>
            <a:endParaRPr lang="ar-SA" sz="2600" dirty="0">
              <a:solidFill>
                <a:srgbClr val="2F2B20">
                  <a:tint val="75000"/>
                </a:srgbClr>
              </a:solidFill>
            </a:endParaRPr>
          </a:p>
          <a:p>
            <a:pPr marL="0" lvl="0" indent="0" algn="ctr" rtl="1">
              <a:lnSpc>
                <a:spcPct val="80000"/>
              </a:lnSpc>
              <a:spcBef>
                <a:spcPts val="0"/>
              </a:spcBef>
              <a:spcAft>
                <a:spcPts val="0"/>
              </a:spcAft>
              <a:buSzPts val="4185"/>
              <a:buNone/>
            </a:pPr>
            <a:endParaRPr lang="ar-SA" sz="6000" dirty="0">
              <a:solidFill>
                <a:srgbClr val="FF0000"/>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66"/>
        <p:cNvGrpSpPr/>
        <p:nvPr/>
      </p:nvGrpSpPr>
      <p:grpSpPr>
        <a:xfrm>
          <a:off x="0" y="0"/>
          <a:ext cx="0" cy="0"/>
          <a:chOff x="0" y="0"/>
          <a:chExt cx="0" cy="0"/>
        </a:xfrm>
      </p:grpSpPr>
      <p:sp>
        <p:nvSpPr>
          <p:cNvPr id="67" name="Google Shape;67;p11"/>
          <p:cNvSpPr txBox="1">
            <a:spLocks noGrp="1"/>
          </p:cNvSpPr>
          <p:nvPr>
            <p:ph type="subTitle" idx="1"/>
          </p:nvPr>
        </p:nvSpPr>
        <p:spPr>
          <a:xfrm>
            <a:off x="338203" y="563671"/>
            <a:ext cx="10822487" cy="5843245"/>
          </a:xfrm>
          <a:prstGeom prst="rect">
            <a:avLst/>
          </a:prstGeom>
          <a:noFill/>
          <a:ln>
            <a:noFill/>
          </a:ln>
        </p:spPr>
        <p:txBody>
          <a:bodyPr spcFirstLastPara="1" wrap="square" lIns="91425" tIns="45700" rIns="91425" bIns="45700" anchor="t" anchorCtr="0">
            <a:normAutofit/>
          </a:bodyPr>
          <a:lstStyle/>
          <a:p>
            <a:pPr lvl="0" algn="r">
              <a:lnSpc>
                <a:spcPct val="80000"/>
              </a:lnSpc>
              <a:spcBef>
                <a:spcPts val="1000"/>
              </a:spcBef>
              <a:buClr>
                <a:srgbClr val="A9A57C"/>
              </a:buClr>
              <a:buSzPts val="4590"/>
            </a:pPr>
            <a:r>
              <a:rPr lang="ar-IQ" sz="2800" dirty="0" smtClean="0">
                <a:solidFill>
                  <a:srgbClr val="7030A0"/>
                </a:solidFill>
              </a:rPr>
              <a:t>7 - </a:t>
            </a:r>
            <a:r>
              <a:rPr lang="ar-IQ" sz="2800" dirty="0">
                <a:solidFill>
                  <a:srgbClr val="7030A0"/>
                </a:solidFill>
              </a:rPr>
              <a:t>تقف الحدود امام الاستغلال الفعال للموارد التي تقع على الحدود بين الدول كالنفط والماء والمعادن </a:t>
            </a:r>
            <a:r>
              <a:rPr lang="ar-IQ" sz="2800" dirty="0" smtClean="0">
                <a:solidFill>
                  <a:srgbClr val="7030A0"/>
                </a:solidFill>
              </a:rPr>
              <a:t>الأخرى .</a:t>
            </a:r>
            <a:endParaRPr lang="ar-IQ" sz="2800" dirty="0">
              <a:solidFill>
                <a:srgbClr val="2F2B20">
                  <a:tint val="75000"/>
                </a:srgbClr>
              </a:solidFill>
            </a:endParaRPr>
          </a:p>
          <a:p>
            <a:pPr marL="0" lvl="0" indent="0" algn="ctr" rtl="1">
              <a:lnSpc>
                <a:spcPct val="80000"/>
              </a:lnSpc>
              <a:spcBef>
                <a:spcPts val="0"/>
              </a:spcBef>
              <a:spcAft>
                <a:spcPts val="0"/>
              </a:spcAft>
              <a:buSzPts val="4590"/>
              <a:buNone/>
            </a:pPr>
            <a:endParaRPr dirty="0"/>
          </a:p>
          <a:p>
            <a:pPr marL="0" lvl="0" indent="0" algn="r" rtl="1">
              <a:lnSpc>
                <a:spcPct val="80000"/>
              </a:lnSpc>
              <a:spcBef>
                <a:spcPts val="1000"/>
              </a:spcBef>
              <a:spcAft>
                <a:spcPts val="0"/>
              </a:spcAft>
              <a:buSzPts val="4590"/>
              <a:buNone/>
            </a:pPr>
            <a:r>
              <a:rPr lang="ar-IQ" sz="2800" dirty="0" smtClean="0">
                <a:solidFill>
                  <a:srgbClr val="7030A0"/>
                </a:solidFill>
              </a:rPr>
              <a:t>8- </a:t>
            </a:r>
            <a:r>
              <a:rPr lang="ar-IQ" sz="2800" dirty="0">
                <a:solidFill>
                  <a:srgbClr val="7030A0"/>
                </a:solidFill>
              </a:rPr>
              <a:t>تقف الحدود امام الامتداد الطبيعي لشبكات المواصلات والاتصالات </a:t>
            </a:r>
            <a:r>
              <a:rPr lang="ar-IQ" sz="2800" dirty="0" smtClean="0">
                <a:solidFill>
                  <a:srgbClr val="7030A0"/>
                </a:solidFill>
              </a:rPr>
              <a:t>فغالبا ما تنتهي الطرق وسكك الحديد عند أطراف الحدود وهذا ما يؤدي الى تقيد حركة الناس والبضائع والافكار والمعلومات .</a:t>
            </a:r>
            <a:endParaRPr sz="2800" dirty="0"/>
          </a:p>
          <a:p>
            <a:pPr marL="0" lvl="0" indent="0" algn="r" rtl="1">
              <a:lnSpc>
                <a:spcPct val="80000"/>
              </a:lnSpc>
              <a:spcBef>
                <a:spcPts val="1000"/>
              </a:spcBef>
              <a:spcAft>
                <a:spcPts val="0"/>
              </a:spcAft>
              <a:buSzPts val="4590"/>
              <a:buNone/>
            </a:pPr>
            <a:r>
              <a:rPr lang="ar-IQ" sz="2800" dirty="0">
                <a:solidFill>
                  <a:srgbClr val="7030A0"/>
                </a:solidFill>
              </a:rPr>
              <a:t>9- قد تستخدم الحدود للسيطرة على بعض الشعوب عن طريق توزيعها وتشتيتها في  وحدات سياسية تضعف قدراتهم </a:t>
            </a:r>
            <a:r>
              <a:rPr lang="ar-IQ" sz="2800" dirty="0" smtClean="0">
                <a:solidFill>
                  <a:srgbClr val="7030A0"/>
                </a:solidFill>
              </a:rPr>
              <a:t>,وهذا ما حدث للوطن العربي جراء الاستعمار الأوربي حيث تم تقسيم الوطن العربي الى وحدات سياسية عديدة تفتقر بعضها الى مقومات الدولة او عناصر البقاء او الاستمرار.</a:t>
            </a:r>
          </a:p>
          <a:p>
            <a:pPr marL="0" lvl="0" indent="0" algn="r" rtl="1">
              <a:lnSpc>
                <a:spcPct val="80000"/>
              </a:lnSpc>
              <a:spcBef>
                <a:spcPts val="1000"/>
              </a:spcBef>
              <a:spcAft>
                <a:spcPts val="0"/>
              </a:spcAft>
              <a:buSzPts val="4590"/>
              <a:buNone/>
            </a:pPr>
            <a:endParaRPr sz="2800" dirty="0"/>
          </a:p>
          <a:p>
            <a:pPr marL="0" lvl="0" indent="0" algn="r" rtl="1">
              <a:lnSpc>
                <a:spcPct val="80000"/>
              </a:lnSpc>
              <a:spcBef>
                <a:spcPts val="1000"/>
              </a:spcBef>
              <a:spcAft>
                <a:spcPts val="0"/>
              </a:spcAft>
              <a:buSzPts val="4590"/>
              <a:buNone/>
            </a:pPr>
            <a:r>
              <a:rPr lang="ar-IQ" sz="2800" dirty="0">
                <a:solidFill>
                  <a:srgbClr val="7030A0"/>
                </a:solidFill>
              </a:rPr>
              <a:t>10- ومن مشاكل الحدود صعوبة تحديدها وترسيمها وخاصة في البحار والمحيطات</a:t>
            </a:r>
            <a:r>
              <a:rPr lang="ar-IQ" sz="2800" dirty="0">
                <a:solidFill>
                  <a:srgbClr val="0070C0"/>
                </a:solidFill>
              </a:rPr>
              <a:t> </a:t>
            </a:r>
            <a:r>
              <a:rPr lang="ar-IQ" sz="2800" dirty="0" smtClean="0">
                <a:solidFill>
                  <a:srgbClr val="0070C0"/>
                </a:solidFill>
              </a:rPr>
              <a:t>.</a:t>
            </a:r>
            <a:endParaRPr sz="28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68"/>
        <p:cNvGrpSpPr/>
        <p:nvPr/>
      </p:nvGrpSpPr>
      <p:grpSpPr>
        <a:xfrm>
          <a:off x="0" y="0"/>
          <a:ext cx="0" cy="0"/>
          <a:chOff x="0" y="0"/>
          <a:chExt cx="0" cy="0"/>
        </a:xfrm>
      </p:grpSpPr>
      <p:sp>
        <p:nvSpPr>
          <p:cNvPr id="70" name="Google Shape;70;p12"/>
          <p:cNvSpPr txBox="1">
            <a:spLocks noGrp="1"/>
          </p:cNvSpPr>
          <p:nvPr>
            <p:ph type="subTitle" idx="1"/>
          </p:nvPr>
        </p:nvSpPr>
        <p:spPr>
          <a:xfrm>
            <a:off x="125260" y="250521"/>
            <a:ext cx="11085535" cy="6225436"/>
          </a:xfrm>
          <a:prstGeom prst="rect">
            <a:avLst/>
          </a:prstGeom>
          <a:noFill/>
          <a:ln>
            <a:noFill/>
          </a:ln>
        </p:spPr>
        <p:txBody>
          <a:bodyPr spcFirstLastPara="1" wrap="square" lIns="91425" tIns="45700" rIns="91425" bIns="45700" anchor="t" anchorCtr="0">
            <a:normAutofit/>
          </a:bodyPr>
          <a:lstStyle/>
          <a:p>
            <a:pPr marL="0" lvl="0" indent="0" algn="r" rtl="1">
              <a:lnSpc>
                <a:spcPct val="100000"/>
              </a:lnSpc>
              <a:spcBef>
                <a:spcPts val="0"/>
              </a:spcBef>
              <a:spcAft>
                <a:spcPts val="0"/>
              </a:spcAft>
              <a:buSzPts val="5400"/>
              <a:buNone/>
            </a:pPr>
            <a:r>
              <a:rPr lang="ar-SA" sz="2800" dirty="0">
                <a:solidFill>
                  <a:srgbClr val="FF0000"/>
                </a:solidFill>
              </a:rPr>
              <a:t>انواع الصراعات الحدودية </a:t>
            </a:r>
            <a:r>
              <a:rPr lang="ar-SA" sz="2800" dirty="0" smtClean="0">
                <a:solidFill>
                  <a:srgbClr val="FF0000"/>
                </a:solidFill>
              </a:rPr>
              <a:t>البرية</a:t>
            </a:r>
            <a:r>
              <a:rPr lang="ar-IQ" sz="2800" dirty="0" smtClean="0">
                <a:solidFill>
                  <a:srgbClr val="FF0000"/>
                </a:solidFill>
              </a:rPr>
              <a:t> ....</a:t>
            </a:r>
          </a:p>
          <a:p>
            <a:pPr marL="0" lvl="0" indent="0" algn="ctr" rtl="1">
              <a:lnSpc>
                <a:spcPct val="100000"/>
              </a:lnSpc>
              <a:spcBef>
                <a:spcPts val="0"/>
              </a:spcBef>
              <a:spcAft>
                <a:spcPts val="0"/>
              </a:spcAft>
              <a:buSzPts val="5400"/>
              <a:buNone/>
            </a:pPr>
            <a:r>
              <a:rPr lang="ar-IQ" sz="2800" dirty="0" smtClean="0">
                <a:solidFill>
                  <a:srgbClr val="002060"/>
                </a:solidFill>
              </a:rPr>
              <a:t>ميز </a:t>
            </a:r>
            <a:r>
              <a:rPr lang="ar-IQ" sz="2800" dirty="0">
                <a:solidFill>
                  <a:srgbClr val="002060"/>
                </a:solidFill>
              </a:rPr>
              <a:t>الجغرافي الأمريكي بر سكوت بين أربعة أنواع من الصراعات الحدودية بين الدول هي :</a:t>
            </a:r>
            <a:endParaRPr sz="2800" dirty="0">
              <a:solidFill>
                <a:srgbClr val="002060"/>
              </a:solidFill>
            </a:endParaRPr>
          </a:p>
          <a:p>
            <a:pPr marL="0" lvl="0" indent="0" algn="r" rtl="1">
              <a:lnSpc>
                <a:spcPct val="100000"/>
              </a:lnSpc>
              <a:spcBef>
                <a:spcPts val="1000"/>
              </a:spcBef>
              <a:spcAft>
                <a:spcPts val="0"/>
              </a:spcAft>
              <a:buSzPts val="5400"/>
              <a:buNone/>
            </a:pPr>
            <a:r>
              <a:rPr lang="ar-IQ" sz="2800" dirty="0">
                <a:solidFill>
                  <a:srgbClr val="7030A0"/>
                </a:solidFill>
              </a:rPr>
              <a:t>1-الصراع على ملكية المناطق الحدودية </a:t>
            </a:r>
            <a:r>
              <a:rPr lang="ar-IQ" sz="2800" dirty="0" smtClean="0">
                <a:solidFill>
                  <a:srgbClr val="7030A0"/>
                </a:solidFill>
              </a:rPr>
              <a:t>...هي النزاعات بين الدول المتجاورة والناجمة عن مطالبة تلك الدول بحق السيطرة والسيادة على منطقة جغرافية او اقليم حدودي معين .</a:t>
            </a:r>
            <a:endParaRPr sz="2800" dirty="0"/>
          </a:p>
          <a:p>
            <a:pPr marL="0" lvl="0" indent="0" algn="r" rtl="1">
              <a:lnSpc>
                <a:spcPct val="100000"/>
              </a:lnSpc>
              <a:spcBef>
                <a:spcPts val="1000"/>
              </a:spcBef>
              <a:spcAft>
                <a:spcPts val="0"/>
              </a:spcAft>
              <a:buSzPts val="5400"/>
              <a:buNone/>
            </a:pPr>
            <a:r>
              <a:rPr lang="ar-IQ" sz="2800" dirty="0">
                <a:solidFill>
                  <a:srgbClr val="7030A0"/>
                </a:solidFill>
              </a:rPr>
              <a:t>2- الصراع على وضع الحدود </a:t>
            </a:r>
            <a:r>
              <a:rPr lang="ar-IQ" sz="2800" dirty="0" smtClean="0">
                <a:solidFill>
                  <a:srgbClr val="7030A0"/>
                </a:solidFill>
              </a:rPr>
              <a:t>.... وهو اختلاف بين الدول المتجاورة على مكان خط الحدود وغالبا ما تكون تلك النزاعات على الحدود التالية للتطور او المركبة التي رسمت في اعقاب السكن البشري للأقاليم فيتم </a:t>
            </a:r>
            <a:r>
              <a:rPr lang="ar-IQ" sz="2800" dirty="0">
                <a:solidFill>
                  <a:srgbClr val="7030A0"/>
                </a:solidFill>
              </a:rPr>
              <a:t>ت</a:t>
            </a:r>
            <a:r>
              <a:rPr lang="ar-IQ" sz="2800" dirty="0" smtClean="0">
                <a:solidFill>
                  <a:srgbClr val="7030A0"/>
                </a:solidFill>
              </a:rPr>
              <a:t>حديد الحدود اعتمادا على اتفاقيات سياسية . </a:t>
            </a:r>
            <a:endParaRPr sz="2800" dirty="0"/>
          </a:p>
          <a:p>
            <a:pPr marL="0" lvl="0" indent="0" algn="r" rtl="1">
              <a:lnSpc>
                <a:spcPct val="100000"/>
              </a:lnSpc>
              <a:spcBef>
                <a:spcPts val="1000"/>
              </a:spcBef>
              <a:spcAft>
                <a:spcPts val="0"/>
              </a:spcAft>
              <a:buSzPts val="5400"/>
              <a:buNone/>
            </a:pPr>
            <a:r>
              <a:rPr lang="ar-IQ" sz="2800" dirty="0">
                <a:solidFill>
                  <a:srgbClr val="7030A0"/>
                </a:solidFill>
              </a:rPr>
              <a:t>3-الصراع على وظيفة </a:t>
            </a:r>
            <a:r>
              <a:rPr lang="ar-IQ" sz="2800" dirty="0" smtClean="0">
                <a:solidFill>
                  <a:srgbClr val="7030A0"/>
                </a:solidFill>
              </a:rPr>
              <a:t>الحدود ....صراع ناجم عن الانتقال والتبادل عبر الحدود والانتقال الحدودي بين الدول قد يكون انتقال الناس او البضائع او الافكار وكثيرا ما تنجم صراعات بين الدول حول ذلك التبادل .  </a:t>
            </a:r>
            <a:endParaRPr sz="2800" dirty="0"/>
          </a:p>
          <a:p>
            <a:pPr marL="0" lvl="0" indent="0" algn="r" rtl="1">
              <a:lnSpc>
                <a:spcPct val="100000"/>
              </a:lnSpc>
              <a:spcBef>
                <a:spcPts val="1000"/>
              </a:spcBef>
              <a:spcAft>
                <a:spcPts val="0"/>
              </a:spcAft>
              <a:buSzPts val="5400"/>
              <a:buNone/>
            </a:pPr>
            <a:r>
              <a:rPr lang="ar-IQ" sz="2800" dirty="0">
                <a:solidFill>
                  <a:srgbClr val="7030A0"/>
                </a:solidFill>
              </a:rPr>
              <a:t>4- الصراع حول المصادر الطبيعية الحدودية </a:t>
            </a:r>
            <a:r>
              <a:rPr lang="ar-IQ" sz="2800" dirty="0" smtClean="0">
                <a:solidFill>
                  <a:srgbClr val="7030A0"/>
                </a:solidFill>
              </a:rPr>
              <a:t> ...يظهر هذا النوع من النزاعات الحدودية حيث يؤثر استغلال دولة ما لمواردها على دولة اخرى ومعظم الصراعات في هذا المجال حول المياه .</a:t>
            </a:r>
            <a:endParaRPr sz="28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73" name="Google Shape;73;p13"/>
          <p:cNvSpPr txBox="1">
            <a:spLocks noGrp="1"/>
          </p:cNvSpPr>
          <p:nvPr>
            <p:ph type="subTitle" idx="1"/>
          </p:nvPr>
        </p:nvSpPr>
        <p:spPr>
          <a:xfrm>
            <a:off x="257326" y="538620"/>
            <a:ext cx="10991048" cy="6111134"/>
          </a:xfrm>
          <a:prstGeom prst="rect">
            <a:avLst/>
          </a:prstGeom>
          <a:noFill/>
          <a:ln>
            <a:noFill/>
          </a:ln>
        </p:spPr>
        <p:txBody>
          <a:bodyPr spcFirstLastPara="1" wrap="square" lIns="91425" tIns="45700" rIns="91425" bIns="45700" anchor="t" anchorCtr="0">
            <a:normAutofit lnSpcReduction="10000"/>
          </a:bodyPr>
          <a:lstStyle/>
          <a:p>
            <a:pPr marL="0" lvl="0" indent="0" algn="r" rtl="1">
              <a:lnSpc>
                <a:spcPct val="80000"/>
              </a:lnSpc>
              <a:spcBef>
                <a:spcPts val="0"/>
              </a:spcBef>
              <a:spcAft>
                <a:spcPts val="0"/>
              </a:spcAft>
              <a:buSzPts val="4590"/>
              <a:buNone/>
            </a:pPr>
            <a:r>
              <a:rPr lang="ar-SA" sz="3200" dirty="0">
                <a:solidFill>
                  <a:srgbClr val="FF0000"/>
                </a:solidFill>
              </a:rPr>
              <a:t>ثانيا-الحدود السياسية </a:t>
            </a:r>
            <a:r>
              <a:rPr lang="ar-SA" sz="3200" dirty="0" smtClean="0">
                <a:solidFill>
                  <a:srgbClr val="FF0000"/>
                </a:solidFill>
              </a:rPr>
              <a:t>البحرية</a:t>
            </a:r>
            <a:r>
              <a:rPr lang="ar-IQ" sz="3200" dirty="0" smtClean="0">
                <a:solidFill>
                  <a:srgbClr val="FF0000"/>
                </a:solidFill>
              </a:rPr>
              <a:t> ...</a:t>
            </a:r>
          </a:p>
          <a:p>
            <a:pPr marL="0" lvl="0" indent="0" algn="r" rtl="1">
              <a:lnSpc>
                <a:spcPct val="80000"/>
              </a:lnSpc>
              <a:spcBef>
                <a:spcPts val="0"/>
              </a:spcBef>
              <a:spcAft>
                <a:spcPts val="0"/>
              </a:spcAft>
              <a:buSzPts val="4590"/>
              <a:buNone/>
            </a:pPr>
            <a:r>
              <a:rPr lang="ar-IQ" sz="2800" dirty="0" smtClean="0">
                <a:solidFill>
                  <a:schemeClr val="tx1"/>
                </a:solidFill>
              </a:rPr>
              <a:t>ليس هناك قانون دولي متفق عليه يحدد المسافة التي يحق للدولة مد سيطرتها وسيطتها عليها في البحار والمحيطات ففي عام 1951حكمت محكمة الصلح الدولية لصالح النروج صراعها مع بريطانيا على المياه الاقليمية اذ حكمت المحكمة للنروج بتحديد مياهها الاقليمية بالمياه التي تقع داخل الخط المستقيم الذي يمتد من ابعد رأس على حدودها .</a:t>
            </a:r>
          </a:p>
          <a:p>
            <a:pPr marL="0" lvl="0" indent="0" algn="r" rtl="1">
              <a:lnSpc>
                <a:spcPct val="80000"/>
              </a:lnSpc>
              <a:spcBef>
                <a:spcPts val="0"/>
              </a:spcBef>
              <a:spcAft>
                <a:spcPts val="0"/>
              </a:spcAft>
              <a:buSzPts val="4590"/>
              <a:buNone/>
            </a:pPr>
            <a:r>
              <a:rPr lang="ar-IQ" sz="2800" dirty="0" smtClean="0">
                <a:solidFill>
                  <a:schemeClr val="tx1"/>
                </a:solidFill>
              </a:rPr>
              <a:t>وفي عام 1958 عقد مؤتمر في جنيف بخصوص المياه الدولية حدد المياه الداخلة في الخلجان ب 24 ميلا من خط الساحل غير ان دولا كثيرة تعد الخلجان مهما كبر حجمها ضمن مياهها الاقليمية ومن امثلة ذلك دعا كل من كندا وليبيا بخليج </a:t>
            </a:r>
            <a:r>
              <a:rPr lang="ar-IQ" sz="2800" smtClean="0">
                <a:solidFill>
                  <a:schemeClr val="tx1"/>
                </a:solidFill>
              </a:rPr>
              <a:t>هدسون وخليج سرت على التوالي . </a:t>
            </a:r>
            <a:endParaRPr lang="ar-IQ" sz="2800" dirty="0" smtClean="0">
              <a:solidFill>
                <a:schemeClr val="tx1"/>
              </a:solidFill>
            </a:endParaRPr>
          </a:p>
          <a:p>
            <a:pPr marL="0" lvl="0" indent="0" algn="r" rtl="1">
              <a:lnSpc>
                <a:spcPct val="80000"/>
              </a:lnSpc>
              <a:spcBef>
                <a:spcPts val="0"/>
              </a:spcBef>
              <a:spcAft>
                <a:spcPts val="0"/>
              </a:spcAft>
              <a:buSzPts val="4590"/>
              <a:buNone/>
            </a:pPr>
            <a:endParaRPr lang="ar-SA" sz="3200" dirty="0">
              <a:solidFill>
                <a:schemeClr val="tx1"/>
              </a:solidFill>
            </a:endParaRPr>
          </a:p>
          <a:p>
            <a:pPr marL="0" lvl="0" indent="0" algn="r" rtl="1">
              <a:lnSpc>
                <a:spcPct val="80000"/>
              </a:lnSpc>
              <a:spcBef>
                <a:spcPts val="0"/>
              </a:spcBef>
              <a:spcAft>
                <a:spcPts val="0"/>
              </a:spcAft>
              <a:buSzPts val="4590"/>
              <a:buNone/>
            </a:pPr>
            <a:r>
              <a:rPr lang="ar-IQ" sz="2800" dirty="0">
                <a:solidFill>
                  <a:schemeClr val="tx1"/>
                </a:solidFill>
              </a:rPr>
              <a:t>يمكن تقسيم الدول الى ثلاث مجموعات من حيث طبيعة اتصالها بالبحار </a:t>
            </a:r>
            <a:r>
              <a:rPr lang="ar-IQ" sz="2800" dirty="0" smtClean="0">
                <a:solidFill>
                  <a:schemeClr val="tx1"/>
                </a:solidFill>
              </a:rPr>
              <a:t>:</a:t>
            </a:r>
          </a:p>
          <a:p>
            <a:pPr marL="0" lvl="0" indent="0" algn="r" rtl="1">
              <a:lnSpc>
                <a:spcPct val="80000"/>
              </a:lnSpc>
              <a:spcBef>
                <a:spcPts val="0"/>
              </a:spcBef>
              <a:spcAft>
                <a:spcPts val="0"/>
              </a:spcAft>
              <a:buSzPts val="4590"/>
              <a:buNone/>
            </a:pPr>
            <a:endParaRPr sz="2800" dirty="0">
              <a:solidFill>
                <a:schemeClr val="tx1"/>
              </a:solidFill>
            </a:endParaRPr>
          </a:p>
          <a:p>
            <a:pPr marL="0" lvl="0" indent="0" algn="r" rtl="1">
              <a:lnSpc>
                <a:spcPct val="80000"/>
              </a:lnSpc>
              <a:spcBef>
                <a:spcPts val="1000"/>
              </a:spcBef>
              <a:spcAft>
                <a:spcPts val="0"/>
              </a:spcAft>
              <a:buSzPts val="4590"/>
              <a:buNone/>
            </a:pPr>
            <a:r>
              <a:rPr lang="ar-IQ" sz="2800" dirty="0">
                <a:solidFill>
                  <a:schemeClr val="tx1"/>
                </a:solidFill>
              </a:rPr>
              <a:t>1- دول مغلقة ليس لها اتصال مع </a:t>
            </a:r>
            <a:r>
              <a:rPr lang="ar-IQ" sz="2800" dirty="0" smtClean="0">
                <a:solidFill>
                  <a:schemeClr val="tx1"/>
                </a:solidFill>
              </a:rPr>
              <a:t>البحار...  </a:t>
            </a:r>
            <a:endParaRPr sz="2800" dirty="0">
              <a:solidFill>
                <a:schemeClr val="tx1"/>
              </a:solidFill>
            </a:endParaRPr>
          </a:p>
          <a:p>
            <a:pPr marL="0" lvl="0" indent="0" algn="r" rtl="1">
              <a:lnSpc>
                <a:spcPct val="80000"/>
              </a:lnSpc>
              <a:spcBef>
                <a:spcPts val="1000"/>
              </a:spcBef>
              <a:spcAft>
                <a:spcPts val="0"/>
              </a:spcAft>
              <a:buSzPts val="4590"/>
              <a:buNone/>
            </a:pPr>
            <a:r>
              <a:rPr lang="ar-IQ" sz="2800" dirty="0">
                <a:solidFill>
                  <a:schemeClr val="tx1"/>
                </a:solidFill>
              </a:rPr>
              <a:t>2- دول جزرية محاطة بالبحار من جميع الجهات مثل استراليا وإندونيسيا والفلبين وبريطانيا......الخ </a:t>
            </a:r>
            <a:endParaRPr sz="2800" dirty="0">
              <a:solidFill>
                <a:schemeClr val="tx1"/>
              </a:solidFill>
            </a:endParaRPr>
          </a:p>
          <a:p>
            <a:pPr marL="0" lvl="0" indent="0" algn="r" rtl="1">
              <a:lnSpc>
                <a:spcPct val="80000"/>
              </a:lnSpc>
              <a:spcBef>
                <a:spcPts val="1000"/>
              </a:spcBef>
              <a:spcAft>
                <a:spcPts val="0"/>
              </a:spcAft>
              <a:buSzPts val="4590"/>
              <a:buNone/>
            </a:pPr>
            <a:r>
              <a:rPr lang="ar-IQ" sz="2800" dirty="0">
                <a:solidFill>
                  <a:schemeClr val="tx1"/>
                </a:solidFill>
              </a:rPr>
              <a:t>3- دول بحرية لها سواحل بحرية طويلة على البحار مثل فرنسا واسبانيا والجزائر ومصر .......الخ</a:t>
            </a:r>
            <a:endParaRPr sz="2800" dirty="0">
              <a:solidFill>
                <a:schemeClr val="tx1"/>
              </a:solidFill>
            </a:endParaRPr>
          </a:p>
          <a:p>
            <a:pPr marL="0" lvl="0" indent="0" algn="r" rtl="1">
              <a:lnSpc>
                <a:spcPct val="80000"/>
              </a:lnSpc>
              <a:spcBef>
                <a:spcPts val="1000"/>
              </a:spcBef>
              <a:spcAft>
                <a:spcPts val="0"/>
              </a:spcAft>
              <a:buSzPts val="4590"/>
              <a:buNone/>
            </a:pPr>
            <a:r>
              <a:rPr lang="ar-IQ" sz="2800" dirty="0">
                <a:solidFill>
                  <a:schemeClr val="tx1"/>
                </a:solidFill>
              </a:rPr>
              <a:t>4-دول ذات اتصال ساحلي  ضيق مثل الأردن والعراق والكونغو الديمقراطية ( زائير سابقا )</a:t>
            </a:r>
            <a:endParaRPr sz="2800" dirty="0">
              <a:solidFill>
                <a:schemeClr val="tx1"/>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74"/>
        <p:cNvGrpSpPr/>
        <p:nvPr/>
      </p:nvGrpSpPr>
      <p:grpSpPr>
        <a:xfrm>
          <a:off x="0" y="0"/>
          <a:ext cx="0" cy="0"/>
          <a:chOff x="0" y="0"/>
          <a:chExt cx="0" cy="0"/>
        </a:xfrm>
      </p:grpSpPr>
      <p:sp>
        <p:nvSpPr>
          <p:cNvPr id="76" name="Google Shape;76;p14"/>
          <p:cNvSpPr txBox="1">
            <a:spLocks noGrp="1"/>
          </p:cNvSpPr>
          <p:nvPr>
            <p:ph type="subTitle" idx="1"/>
          </p:nvPr>
        </p:nvSpPr>
        <p:spPr>
          <a:xfrm>
            <a:off x="2" y="325389"/>
            <a:ext cx="11323528" cy="6442686"/>
          </a:xfrm>
          <a:prstGeom prst="rect">
            <a:avLst/>
          </a:prstGeom>
          <a:noFill/>
          <a:ln>
            <a:noFill/>
          </a:ln>
        </p:spPr>
        <p:txBody>
          <a:bodyPr spcFirstLastPara="1" wrap="square" lIns="91425" tIns="45700" rIns="91425" bIns="45700" anchor="t" anchorCtr="0">
            <a:normAutofit/>
          </a:bodyPr>
          <a:lstStyle/>
          <a:p>
            <a:pPr marL="0" lvl="0" indent="0" algn="r" rtl="1">
              <a:lnSpc>
                <a:spcPct val="100000"/>
              </a:lnSpc>
              <a:spcBef>
                <a:spcPts val="0"/>
              </a:spcBef>
              <a:spcAft>
                <a:spcPts val="0"/>
              </a:spcAft>
              <a:buSzPts val="5400"/>
              <a:buNone/>
            </a:pPr>
            <a:r>
              <a:rPr lang="ar-SA" sz="3200" dirty="0">
                <a:solidFill>
                  <a:srgbClr val="FF0000"/>
                </a:solidFill>
              </a:rPr>
              <a:t>أ-اهمية </a:t>
            </a:r>
            <a:r>
              <a:rPr lang="ar-SA" sz="3200" dirty="0" smtClean="0">
                <a:solidFill>
                  <a:srgbClr val="FF0000"/>
                </a:solidFill>
              </a:rPr>
              <a:t>البحار</a:t>
            </a:r>
            <a:r>
              <a:rPr lang="ar-IQ" sz="3200" dirty="0" smtClean="0">
                <a:solidFill>
                  <a:srgbClr val="FF0000"/>
                </a:solidFill>
              </a:rPr>
              <a:t> ....</a:t>
            </a:r>
          </a:p>
          <a:p>
            <a:pPr marL="0" lvl="0" indent="0" algn="r" rtl="1">
              <a:lnSpc>
                <a:spcPct val="100000"/>
              </a:lnSpc>
              <a:spcBef>
                <a:spcPts val="0"/>
              </a:spcBef>
              <a:spcAft>
                <a:spcPts val="0"/>
              </a:spcAft>
              <a:buSzPts val="5400"/>
              <a:buNone/>
            </a:pPr>
            <a:r>
              <a:rPr lang="ar-IQ" sz="2800" dirty="0" smtClean="0">
                <a:solidFill>
                  <a:schemeClr val="tx1"/>
                </a:solidFill>
              </a:rPr>
              <a:t>ان زيادة طول الساحل يعطي فرصة اكبر للدول لبناء الموانئ وزيادة التجارة البحرية وتقليل فرص قطع الاتصال مع البحر . </a:t>
            </a:r>
            <a:endParaRPr lang="ar-SA" sz="2800" dirty="0">
              <a:solidFill>
                <a:schemeClr val="tx1"/>
              </a:solidFill>
            </a:endParaRPr>
          </a:p>
          <a:p>
            <a:pPr marL="0" lvl="0" indent="0" algn="r" rtl="1">
              <a:lnSpc>
                <a:spcPct val="100000"/>
              </a:lnSpc>
              <a:spcBef>
                <a:spcPts val="0"/>
              </a:spcBef>
              <a:spcAft>
                <a:spcPts val="0"/>
              </a:spcAft>
              <a:buSzPts val="5400"/>
              <a:buNone/>
            </a:pPr>
            <a:r>
              <a:rPr lang="ar-SA" sz="2800" dirty="0">
                <a:solidFill>
                  <a:schemeClr val="tx1"/>
                </a:solidFill>
              </a:rPr>
              <a:t>1-</a:t>
            </a:r>
            <a:r>
              <a:rPr lang="ar-IQ" sz="2800" dirty="0">
                <a:solidFill>
                  <a:schemeClr val="tx1"/>
                </a:solidFill>
              </a:rPr>
              <a:t>تستخرج كميات كبيرة من النفط والغاز من البحار </a:t>
            </a:r>
            <a:r>
              <a:rPr lang="ar-IQ" sz="2800" dirty="0" smtClean="0">
                <a:solidFill>
                  <a:schemeClr val="tx1"/>
                </a:solidFill>
              </a:rPr>
              <a:t>ففي عام 1980 تم تقدير ان ربع النفط والغاز في العالم يتم استخراجه من البحر .</a:t>
            </a:r>
            <a:endParaRPr sz="2800" dirty="0">
              <a:solidFill>
                <a:schemeClr val="tx1"/>
              </a:solidFill>
            </a:endParaRPr>
          </a:p>
          <a:p>
            <a:pPr marL="0" lvl="0" indent="0" algn="r" rtl="1">
              <a:lnSpc>
                <a:spcPct val="100000"/>
              </a:lnSpc>
              <a:spcBef>
                <a:spcPts val="1000"/>
              </a:spcBef>
              <a:spcAft>
                <a:spcPts val="0"/>
              </a:spcAft>
              <a:buSzPts val="5400"/>
              <a:buNone/>
            </a:pPr>
            <a:r>
              <a:rPr lang="ar-IQ" sz="2800" dirty="0">
                <a:solidFill>
                  <a:schemeClr val="tx1"/>
                </a:solidFill>
              </a:rPr>
              <a:t>2- تعد البحر مصدرا مهما للثروة السمكية </a:t>
            </a:r>
            <a:r>
              <a:rPr lang="ar-IQ" sz="2800" dirty="0" smtClean="0">
                <a:solidFill>
                  <a:schemeClr val="tx1"/>
                </a:solidFill>
              </a:rPr>
              <a:t>فقد اعطى قانون 1982 الذي اصدرته الامم المتحدة للدول حق استغلال 200 ميل في البحار المفتوحة استغلال اقتصادي لصيد الاسماك.</a:t>
            </a:r>
            <a:endParaRPr sz="2800" dirty="0">
              <a:solidFill>
                <a:schemeClr val="tx1"/>
              </a:solidFill>
            </a:endParaRPr>
          </a:p>
          <a:p>
            <a:pPr marL="0" lvl="0" indent="0" algn="r" rtl="1">
              <a:lnSpc>
                <a:spcPct val="100000"/>
              </a:lnSpc>
              <a:spcBef>
                <a:spcPts val="1000"/>
              </a:spcBef>
              <a:spcAft>
                <a:spcPts val="0"/>
              </a:spcAft>
              <a:buSzPts val="5400"/>
              <a:buNone/>
            </a:pPr>
            <a:r>
              <a:rPr lang="ar-IQ" sz="2800" dirty="0">
                <a:solidFill>
                  <a:schemeClr val="tx1"/>
                </a:solidFill>
              </a:rPr>
              <a:t>3- تعد البحار مصدرا لكثير من المعادن </a:t>
            </a:r>
            <a:endParaRPr sz="2800" dirty="0">
              <a:solidFill>
                <a:schemeClr val="tx1"/>
              </a:solidFill>
            </a:endParaRPr>
          </a:p>
          <a:p>
            <a:pPr marL="0" lvl="0" indent="0" algn="r" rtl="1">
              <a:lnSpc>
                <a:spcPct val="100000"/>
              </a:lnSpc>
              <a:spcBef>
                <a:spcPts val="1000"/>
              </a:spcBef>
              <a:spcAft>
                <a:spcPts val="0"/>
              </a:spcAft>
              <a:buSzPts val="5400"/>
              <a:buNone/>
            </a:pPr>
            <a:r>
              <a:rPr lang="ar-IQ" sz="2800" dirty="0">
                <a:solidFill>
                  <a:schemeClr val="tx1"/>
                </a:solidFill>
              </a:rPr>
              <a:t>4- الاستخدامات العسكرية </a:t>
            </a:r>
            <a:r>
              <a:rPr lang="ar-IQ" sz="2800" dirty="0" smtClean="0">
                <a:solidFill>
                  <a:schemeClr val="tx1"/>
                </a:solidFill>
              </a:rPr>
              <a:t>للبحار حيث يتمتع الكثير من البحار وخاصة تلك التي يقع عليها الوطن العربي بأهمية استراتيجية عسكرية , حيث تتصارع القوى العالمية للسيطرة عليه. </a:t>
            </a:r>
            <a:endParaRPr sz="2800" dirty="0">
              <a:solidFill>
                <a:schemeClr val="tx1"/>
              </a:solidFill>
            </a:endParaRPr>
          </a:p>
          <a:p>
            <a:pPr marL="0" lvl="0" indent="0" algn="r" rtl="1">
              <a:lnSpc>
                <a:spcPct val="100000"/>
              </a:lnSpc>
              <a:spcBef>
                <a:spcPts val="1000"/>
              </a:spcBef>
              <a:spcAft>
                <a:spcPts val="0"/>
              </a:spcAft>
              <a:buSzPts val="5400"/>
              <a:buNone/>
            </a:pPr>
            <a:r>
              <a:rPr lang="ar-IQ" sz="2800" dirty="0">
                <a:solidFill>
                  <a:schemeClr val="tx1"/>
                </a:solidFill>
              </a:rPr>
              <a:t>5- تتعاون كثير من الدول فيما بينها على الحد من تلوث </a:t>
            </a:r>
            <a:r>
              <a:rPr lang="ar-IQ" sz="2800" dirty="0" smtClean="0">
                <a:solidFill>
                  <a:schemeClr val="tx1"/>
                </a:solidFill>
              </a:rPr>
              <a:t>البحار وادارتها من الناحية الطبيعية. </a:t>
            </a:r>
            <a:endParaRPr sz="2800" dirty="0">
              <a:solidFill>
                <a:schemeClr val="tx1"/>
              </a:solidFill>
            </a:endParaRPr>
          </a:p>
          <a:p>
            <a:pPr marL="0" lvl="0" indent="0" algn="ctr" rtl="1">
              <a:lnSpc>
                <a:spcPct val="100000"/>
              </a:lnSpc>
              <a:spcBef>
                <a:spcPts val="1000"/>
              </a:spcBef>
              <a:spcAft>
                <a:spcPts val="0"/>
              </a:spcAft>
              <a:buSzPts val="5400"/>
              <a:buNone/>
            </a:pPr>
            <a:endParaRPr sz="2800" dirty="0">
              <a:solidFill>
                <a:schemeClr val="tx1"/>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9" name="Google Shape;79;p15"/>
          <p:cNvSpPr txBox="1">
            <a:spLocks noGrp="1"/>
          </p:cNvSpPr>
          <p:nvPr>
            <p:ph type="subTitle" idx="1"/>
          </p:nvPr>
        </p:nvSpPr>
        <p:spPr>
          <a:xfrm>
            <a:off x="175365" y="318822"/>
            <a:ext cx="11010378" cy="6313859"/>
          </a:xfrm>
          <a:prstGeom prst="rect">
            <a:avLst/>
          </a:prstGeom>
          <a:noFill/>
          <a:ln>
            <a:noFill/>
          </a:ln>
        </p:spPr>
        <p:txBody>
          <a:bodyPr spcFirstLastPara="1" wrap="square" lIns="91425" tIns="45700" rIns="91425" bIns="45700" anchor="t" anchorCtr="0">
            <a:noAutofit/>
          </a:bodyPr>
          <a:lstStyle/>
          <a:p>
            <a:pPr marL="0" lvl="0" indent="0" algn="r" rtl="1">
              <a:lnSpc>
                <a:spcPct val="100000"/>
              </a:lnSpc>
              <a:spcBef>
                <a:spcPts val="0"/>
              </a:spcBef>
              <a:spcAft>
                <a:spcPts val="0"/>
              </a:spcAft>
              <a:buSzPts val="3600"/>
              <a:buNone/>
            </a:pPr>
            <a:r>
              <a:rPr lang="ar-SA" sz="3200" dirty="0">
                <a:solidFill>
                  <a:srgbClr val="FF0000"/>
                </a:solidFill>
              </a:rPr>
              <a:t>ب-الاتفاقيات والقانون الدولي بشأن </a:t>
            </a:r>
            <a:r>
              <a:rPr lang="ar-SA" sz="3200" dirty="0" smtClean="0">
                <a:solidFill>
                  <a:srgbClr val="FF0000"/>
                </a:solidFill>
              </a:rPr>
              <a:t>البحار</a:t>
            </a:r>
            <a:r>
              <a:rPr lang="ar-IQ" sz="3200" dirty="0" smtClean="0">
                <a:solidFill>
                  <a:srgbClr val="FF0000"/>
                </a:solidFill>
              </a:rPr>
              <a:t> ....</a:t>
            </a:r>
            <a:endParaRPr lang="ar-SA" sz="3200" dirty="0">
              <a:solidFill>
                <a:srgbClr val="FF0000"/>
              </a:solidFill>
            </a:endParaRPr>
          </a:p>
          <a:p>
            <a:pPr marL="0" lvl="0" indent="0" algn="r" rtl="1">
              <a:lnSpc>
                <a:spcPct val="100000"/>
              </a:lnSpc>
              <a:spcBef>
                <a:spcPts val="0"/>
              </a:spcBef>
              <a:spcAft>
                <a:spcPts val="0"/>
              </a:spcAft>
              <a:buSzPts val="3600"/>
              <a:buNone/>
            </a:pPr>
            <a:r>
              <a:rPr lang="ar-IQ" sz="2800" dirty="0">
                <a:solidFill>
                  <a:srgbClr val="002060"/>
                </a:solidFill>
              </a:rPr>
              <a:t>نص قانون  عام ١٩٨٢الذي صدر عن الامم المتحدة على تقسيم المياه الى:</a:t>
            </a:r>
            <a:endParaRPr sz="2800" dirty="0">
              <a:solidFill>
                <a:srgbClr val="002060"/>
              </a:solidFill>
            </a:endParaRPr>
          </a:p>
          <a:p>
            <a:pPr marL="0" lvl="0" indent="0" algn="r" rtl="1">
              <a:lnSpc>
                <a:spcPct val="100000"/>
              </a:lnSpc>
              <a:spcBef>
                <a:spcPts val="1000"/>
              </a:spcBef>
              <a:spcAft>
                <a:spcPts val="0"/>
              </a:spcAft>
              <a:buSzPts val="3600"/>
              <a:buNone/>
            </a:pPr>
            <a:r>
              <a:rPr lang="ar-IQ" sz="2800" dirty="0">
                <a:solidFill>
                  <a:srgbClr val="7030A0"/>
                </a:solidFill>
              </a:rPr>
              <a:t>1- المياه الداخلية </a:t>
            </a:r>
            <a:r>
              <a:rPr lang="ar-IQ" sz="2800" dirty="0" smtClean="0">
                <a:solidFill>
                  <a:srgbClr val="7030A0"/>
                </a:solidFill>
              </a:rPr>
              <a:t>... وهي مياه الخلجان الداخلية للسواحل ومصبات الانهار وهي المياه التي تقع داخل خط الاساس الذي يمكن قياس عرض المياه الاقليمية منه حيث اعطي للدول حق السيطرة علية سيطرة كاملة أرضها ومياهها وسمائها  .</a:t>
            </a:r>
            <a:endParaRPr sz="2800" dirty="0"/>
          </a:p>
          <a:p>
            <a:pPr marL="0" lvl="0" indent="0" algn="r" rtl="1">
              <a:lnSpc>
                <a:spcPct val="100000"/>
              </a:lnSpc>
              <a:spcBef>
                <a:spcPts val="1000"/>
              </a:spcBef>
              <a:spcAft>
                <a:spcPts val="0"/>
              </a:spcAft>
              <a:buSzPts val="3600"/>
              <a:buNone/>
            </a:pPr>
            <a:r>
              <a:rPr lang="ar-IQ" sz="2800" dirty="0">
                <a:solidFill>
                  <a:srgbClr val="7030A0"/>
                </a:solidFill>
              </a:rPr>
              <a:t>2- المياه الإقليمية </a:t>
            </a:r>
            <a:r>
              <a:rPr lang="ar-IQ" sz="2800" dirty="0" smtClean="0">
                <a:solidFill>
                  <a:srgbClr val="7030A0"/>
                </a:solidFill>
              </a:rPr>
              <a:t>...هي المياه التي تلي المياه الداخلية في البعد عن السواحل وللدولة حق السيطرة على ارضها وسمائها ومائها على هذا النطاق غير ان القانون الدولي اعطى للدول الاخرى حق المرور في هذه المياه , لان السيطرة على المياه الاقليمية مهم لمنع التسلل والتهريب ومنع تلويث مياه البحار .</a:t>
            </a:r>
            <a:endParaRPr sz="2800" dirty="0"/>
          </a:p>
          <a:p>
            <a:pPr marL="0" lvl="0" indent="0" algn="r" rtl="1">
              <a:lnSpc>
                <a:spcPct val="100000"/>
              </a:lnSpc>
              <a:spcBef>
                <a:spcPts val="1000"/>
              </a:spcBef>
              <a:spcAft>
                <a:spcPts val="0"/>
              </a:spcAft>
              <a:buSzPts val="3600"/>
              <a:buNone/>
            </a:pPr>
            <a:r>
              <a:rPr lang="ar-IQ" sz="2800" dirty="0">
                <a:solidFill>
                  <a:srgbClr val="7030A0"/>
                </a:solidFill>
              </a:rPr>
              <a:t>3-المناطق الملاصقة </a:t>
            </a:r>
            <a:r>
              <a:rPr lang="ar-IQ" sz="2800" dirty="0" smtClean="0">
                <a:solidFill>
                  <a:srgbClr val="7030A0"/>
                </a:solidFill>
              </a:rPr>
              <a:t>.... المناطق التي تلي المياه الاقليمية بحيث لا يزيد امتدادها مع المياه الاقليمية  عن ميلا , ومنع القانون الدولي حق السيطرة على هذا الاقليم لمنع التعدي على القوانين المعمول بها في الدولة ومنع الهجرة الغير شرعية ومشكلة التلوث , وتمتد المياه الاقليمية والملاصقة لكل من </a:t>
            </a:r>
            <a:r>
              <a:rPr lang="ar-IQ" sz="2800" dirty="0" smtClean="0">
                <a:solidFill>
                  <a:srgbClr val="7030A0"/>
                </a:solidFill>
              </a:rPr>
              <a:t>العراق ومصر </a:t>
            </a:r>
            <a:r>
              <a:rPr lang="ar-IQ" sz="2800" dirty="0" smtClean="0">
                <a:solidFill>
                  <a:srgbClr val="7030A0"/>
                </a:solidFill>
              </a:rPr>
              <a:t>12 ميلا بحرياً . </a:t>
            </a:r>
            <a:endParaRPr sz="2800" dirty="0"/>
          </a:p>
          <a:p>
            <a:pPr marL="0" lvl="0" indent="0" algn="ctr" rtl="1">
              <a:lnSpc>
                <a:spcPct val="100000"/>
              </a:lnSpc>
              <a:spcBef>
                <a:spcPts val="1000"/>
              </a:spcBef>
              <a:spcAft>
                <a:spcPts val="0"/>
              </a:spcAft>
              <a:buSzPts val="3600"/>
              <a:buNone/>
            </a:pPr>
            <a:endParaRPr sz="3600" dirty="0">
              <a:solidFill>
                <a:srgbClr val="7030A0"/>
              </a:solidFill>
            </a:endParaRPr>
          </a:p>
          <a:p>
            <a:pPr marL="0" lvl="0" indent="0" algn="ctr" rtl="1">
              <a:lnSpc>
                <a:spcPct val="100000"/>
              </a:lnSpc>
              <a:spcBef>
                <a:spcPts val="1000"/>
              </a:spcBef>
              <a:spcAft>
                <a:spcPts val="0"/>
              </a:spcAft>
              <a:buSzPts val="3600"/>
              <a:buNone/>
            </a:pPr>
            <a:endParaRPr sz="3600" dirty="0">
              <a:solidFill>
                <a:srgbClr val="7030A0"/>
              </a:solidFill>
            </a:endParaRPr>
          </a:p>
          <a:p>
            <a:pPr marL="0" lvl="0" indent="0" algn="ctr" rtl="1">
              <a:lnSpc>
                <a:spcPct val="100000"/>
              </a:lnSpc>
              <a:spcBef>
                <a:spcPts val="1000"/>
              </a:spcBef>
              <a:spcAft>
                <a:spcPts val="0"/>
              </a:spcAft>
              <a:buSzPts val="3600"/>
              <a:buNone/>
            </a:pPr>
            <a:endParaRPr sz="3600" dirty="0">
              <a:solidFill>
                <a:srgbClr val="7030A0"/>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609600" y="663879"/>
            <a:ext cx="10160000" cy="5736921"/>
          </a:xfrm>
        </p:spPr>
        <p:txBody>
          <a:bodyPr/>
          <a:lstStyle/>
          <a:p>
            <a:pPr marL="0" lvl="0" indent="0">
              <a:spcBef>
                <a:spcPts val="1000"/>
              </a:spcBef>
              <a:buClr>
                <a:srgbClr val="A9A57C"/>
              </a:buClr>
              <a:buSzPts val="3600"/>
              <a:buNone/>
            </a:pPr>
            <a:r>
              <a:rPr lang="ar-IQ" sz="2800" dirty="0">
                <a:solidFill>
                  <a:srgbClr val="7030A0"/>
                </a:solidFill>
              </a:rPr>
              <a:t>4- مناطق </a:t>
            </a:r>
            <a:r>
              <a:rPr lang="ar-IQ" sz="2800" dirty="0" smtClean="0">
                <a:solidFill>
                  <a:srgbClr val="7030A0"/>
                </a:solidFill>
              </a:rPr>
              <a:t>الصيد ....للدول الحق المطلق في الصيد في هذا الاقليم الذي يلي المناطق الملاصقة والذي لا يحدد القانون الدولي عرضه فقد وصل عرض مياه الصيد بالنسبة لدولة البيرو </a:t>
            </a:r>
            <a:r>
              <a:rPr lang="ar-IQ" sz="2800" dirty="0" err="1" smtClean="0">
                <a:solidFill>
                  <a:srgbClr val="7030A0"/>
                </a:solidFill>
              </a:rPr>
              <a:t>وتتشيلي</a:t>
            </a:r>
            <a:r>
              <a:rPr lang="ar-IQ" sz="2800" dirty="0" smtClean="0">
                <a:solidFill>
                  <a:srgbClr val="7030A0"/>
                </a:solidFill>
              </a:rPr>
              <a:t> امام </a:t>
            </a:r>
            <a:r>
              <a:rPr lang="ar-IQ" sz="2800" dirty="0" err="1" smtClean="0">
                <a:solidFill>
                  <a:srgbClr val="7030A0"/>
                </a:solidFill>
              </a:rPr>
              <a:t>الاتينية</a:t>
            </a:r>
            <a:r>
              <a:rPr lang="ar-IQ" sz="2800" dirty="0" smtClean="0">
                <a:solidFill>
                  <a:srgbClr val="7030A0"/>
                </a:solidFill>
              </a:rPr>
              <a:t> الى 200 ميل.</a:t>
            </a:r>
          </a:p>
          <a:p>
            <a:pPr marL="0" lvl="0" indent="0">
              <a:spcBef>
                <a:spcPts val="1000"/>
              </a:spcBef>
              <a:buClr>
                <a:srgbClr val="A9A57C"/>
              </a:buClr>
              <a:buSzPts val="3600"/>
              <a:buNone/>
            </a:pPr>
            <a:r>
              <a:rPr lang="ar-IQ" sz="2800" dirty="0" smtClean="0">
                <a:solidFill>
                  <a:srgbClr val="7030A0"/>
                </a:solidFill>
              </a:rPr>
              <a:t> </a:t>
            </a:r>
            <a:r>
              <a:rPr lang="ar-IQ" sz="2800" dirty="0">
                <a:solidFill>
                  <a:srgbClr val="7030A0"/>
                </a:solidFill>
              </a:rPr>
              <a:t>5-الرصيف القاري </a:t>
            </a:r>
            <a:r>
              <a:rPr lang="ar-IQ" sz="2800" dirty="0" smtClean="0">
                <a:solidFill>
                  <a:srgbClr val="7030A0"/>
                </a:solidFill>
              </a:rPr>
              <a:t>.....هو منطقة اتصال البحر باليابس او المنطقة المنحدرة نحو البحر يزيد انحدارها كلما اتجهنا نحو عرض البحر حتى يصل عمق المياه الى 200 م , وحسب قانون جنيف عام 1958 وضع القانون الدولي حق مطلق للدول المطلة عليه في استغلال الموارد الطبيعية المختلفة ولا يحق للدول الاخرى باستغلالها حتى وان لم تستغلها الدولة.   </a:t>
            </a:r>
            <a:endParaRPr lang="ar-IQ" sz="2800" dirty="0">
              <a:solidFill>
                <a:srgbClr val="2F2B20">
                  <a:tint val="75000"/>
                </a:srgbClr>
              </a:solidFill>
            </a:endParaRPr>
          </a:p>
          <a:p>
            <a:pPr marL="0" lvl="0" indent="0">
              <a:spcBef>
                <a:spcPts val="1000"/>
              </a:spcBef>
              <a:buClr>
                <a:srgbClr val="A9A57C"/>
              </a:buClr>
              <a:buSzPts val="3600"/>
              <a:buNone/>
            </a:pPr>
            <a:r>
              <a:rPr lang="ar-IQ" sz="2800" dirty="0">
                <a:solidFill>
                  <a:srgbClr val="7030A0"/>
                </a:solidFill>
              </a:rPr>
              <a:t> 6-النطاق </a:t>
            </a:r>
            <a:r>
              <a:rPr lang="ar-IQ" sz="2800" dirty="0" smtClean="0">
                <a:solidFill>
                  <a:srgbClr val="7030A0"/>
                </a:solidFill>
              </a:rPr>
              <a:t>الاقتصادي.... يمتد الى 200 ميل اخرى وبشمل الحق في استغلال موارد الحية وغير الحية للدول الاخرى . </a:t>
            </a:r>
            <a:endParaRPr lang="ar-IQ" sz="2800" dirty="0">
              <a:solidFill>
                <a:srgbClr val="2F2B20">
                  <a:tint val="75000"/>
                </a:srgbClr>
              </a:solidFill>
            </a:endParaRPr>
          </a:p>
          <a:p>
            <a:pPr marL="0" lvl="0" indent="0">
              <a:spcBef>
                <a:spcPts val="1000"/>
              </a:spcBef>
              <a:buClr>
                <a:srgbClr val="A9A57C"/>
              </a:buClr>
              <a:buSzPts val="3600"/>
              <a:buNone/>
            </a:pPr>
            <a:r>
              <a:rPr lang="ar-IQ" sz="2800" dirty="0">
                <a:solidFill>
                  <a:srgbClr val="7030A0"/>
                </a:solidFill>
              </a:rPr>
              <a:t>7- اعالي </a:t>
            </a:r>
            <a:r>
              <a:rPr lang="ar-IQ" sz="2800" dirty="0" smtClean="0">
                <a:solidFill>
                  <a:srgbClr val="7030A0"/>
                </a:solidFill>
              </a:rPr>
              <a:t>البحار.... </a:t>
            </a:r>
            <a:r>
              <a:rPr lang="ar-IQ" sz="2800" dirty="0">
                <a:solidFill>
                  <a:srgbClr val="7030A0"/>
                </a:solidFill>
              </a:rPr>
              <a:t>م</a:t>
            </a:r>
            <a:r>
              <a:rPr lang="ar-IQ" sz="2800" dirty="0" smtClean="0">
                <a:solidFill>
                  <a:srgbClr val="7030A0"/>
                </a:solidFill>
              </a:rPr>
              <a:t>ياه حرة لا سلطة ولا ملكية لاحد عليها ولجميع الدول حق </a:t>
            </a:r>
            <a:r>
              <a:rPr lang="ar-IQ" sz="2800" dirty="0" smtClean="0">
                <a:solidFill>
                  <a:srgbClr val="7030A0"/>
                </a:solidFill>
              </a:rPr>
              <a:t>استغلال </a:t>
            </a:r>
            <a:r>
              <a:rPr lang="ar-IQ" sz="2800" dirty="0" smtClean="0">
                <a:solidFill>
                  <a:srgbClr val="7030A0"/>
                </a:solidFill>
              </a:rPr>
              <a:t>واستخدام المياه .</a:t>
            </a:r>
            <a:endParaRPr lang="ar-IQ" sz="2800" dirty="0">
              <a:solidFill>
                <a:srgbClr val="2F2B20">
                  <a:tint val="75000"/>
                </a:srgbClr>
              </a:solidFill>
            </a:endParaRPr>
          </a:p>
          <a:p>
            <a:pPr marL="0" lvl="0" indent="0">
              <a:spcBef>
                <a:spcPts val="1000"/>
              </a:spcBef>
              <a:buClr>
                <a:srgbClr val="A9A57C"/>
              </a:buClr>
              <a:buSzPts val="3600"/>
              <a:buNone/>
            </a:pPr>
            <a:endParaRPr lang="ar-IQ" sz="2800" dirty="0">
              <a:solidFill>
                <a:srgbClr val="2F2B20">
                  <a:tint val="75000"/>
                </a:srgbClr>
              </a:solidFill>
            </a:endParaRPr>
          </a:p>
          <a:p>
            <a:endParaRPr lang="ar-IQ" dirty="0"/>
          </a:p>
        </p:txBody>
      </p:sp>
    </p:spTree>
    <p:extLst>
      <p:ext uri="{BB962C8B-B14F-4D97-AF65-F5344CB8AC3E}">
        <p14:creationId xmlns:p14="http://schemas.microsoft.com/office/powerpoint/2010/main" val="24627416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80"/>
        <p:cNvGrpSpPr/>
        <p:nvPr/>
      </p:nvGrpSpPr>
      <p:grpSpPr>
        <a:xfrm>
          <a:off x="0" y="0"/>
          <a:ext cx="0" cy="0"/>
          <a:chOff x="0" y="0"/>
          <a:chExt cx="0" cy="0"/>
        </a:xfrm>
      </p:grpSpPr>
      <p:sp>
        <p:nvSpPr>
          <p:cNvPr id="82" name="Google Shape;82;p16"/>
          <p:cNvSpPr txBox="1">
            <a:spLocks noGrp="1"/>
          </p:cNvSpPr>
          <p:nvPr>
            <p:ph type="subTitle" idx="1"/>
          </p:nvPr>
        </p:nvSpPr>
        <p:spPr>
          <a:xfrm>
            <a:off x="106491" y="656456"/>
            <a:ext cx="11191986" cy="6478420"/>
          </a:xfrm>
          <a:prstGeom prst="rect">
            <a:avLst/>
          </a:prstGeom>
          <a:noFill/>
          <a:ln>
            <a:noFill/>
          </a:ln>
        </p:spPr>
        <p:txBody>
          <a:bodyPr spcFirstLastPara="1" wrap="square" lIns="91425" tIns="45700" rIns="91425" bIns="45700" anchor="t" anchorCtr="0">
            <a:normAutofit/>
          </a:bodyPr>
          <a:lstStyle/>
          <a:p>
            <a:pPr marL="0" lvl="0" indent="0" algn="r" rtl="1">
              <a:lnSpc>
                <a:spcPct val="100000"/>
              </a:lnSpc>
              <a:spcBef>
                <a:spcPts val="0"/>
              </a:spcBef>
              <a:spcAft>
                <a:spcPts val="0"/>
              </a:spcAft>
              <a:buSzPts val="5400"/>
              <a:buNone/>
            </a:pPr>
            <a:r>
              <a:rPr lang="ar-SA" sz="3200" dirty="0">
                <a:solidFill>
                  <a:srgbClr val="FF0000"/>
                </a:solidFill>
              </a:rPr>
              <a:t>ج-انواع </a:t>
            </a:r>
            <a:r>
              <a:rPr lang="ar-SA" sz="3200" dirty="0" err="1" smtClean="0">
                <a:solidFill>
                  <a:srgbClr val="FF0000"/>
                </a:solidFill>
              </a:rPr>
              <a:t>الحدودالبحرية</a:t>
            </a:r>
            <a:r>
              <a:rPr lang="ar-IQ" sz="3200" dirty="0" smtClean="0">
                <a:solidFill>
                  <a:srgbClr val="FF0000"/>
                </a:solidFill>
              </a:rPr>
              <a:t> ....</a:t>
            </a:r>
          </a:p>
          <a:p>
            <a:pPr marL="0" lvl="0" indent="0" algn="r" rtl="1">
              <a:lnSpc>
                <a:spcPct val="100000"/>
              </a:lnSpc>
              <a:spcBef>
                <a:spcPts val="0"/>
              </a:spcBef>
              <a:spcAft>
                <a:spcPts val="0"/>
              </a:spcAft>
              <a:buSzPts val="5400"/>
              <a:buNone/>
            </a:pPr>
            <a:endParaRPr lang="ar-SA" sz="3200" dirty="0">
              <a:solidFill>
                <a:srgbClr val="FF0000"/>
              </a:solidFill>
            </a:endParaRPr>
          </a:p>
          <a:p>
            <a:pPr marL="0" lvl="0" indent="0" algn="r" rtl="1">
              <a:lnSpc>
                <a:spcPct val="100000"/>
              </a:lnSpc>
              <a:spcBef>
                <a:spcPts val="0"/>
              </a:spcBef>
              <a:spcAft>
                <a:spcPts val="0"/>
              </a:spcAft>
              <a:buSzPts val="5400"/>
              <a:buNone/>
            </a:pPr>
            <a:r>
              <a:rPr lang="ar-SA" sz="3200" dirty="0">
                <a:solidFill>
                  <a:srgbClr val="002060"/>
                </a:solidFill>
              </a:rPr>
              <a:t> </a:t>
            </a:r>
            <a:r>
              <a:rPr lang="ar-IQ" sz="3200" dirty="0">
                <a:solidFill>
                  <a:schemeClr val="tx1"/>
                </a:solidFill>
              </a:rPr>
              <a:t>تقسم الحدود البحرية الى نوعين:</a:t>
            </a:r>
            <a:endParaRPr sz="3200" dirty="0">
              <a:solidFill>
                <a:schemeClr val="tx1"/>
              </a:solidFill>
            </a:endParaRPr>
          </a:p>
          <a:p>
            <a:pPr marL="0" lvl="0" indent="0" algn="r" rtl="1">
              <a:lnSpc>
                <a:spcPct val="100000"/>
              </a:lnSpc>
              <a:spcBef>
                <a:spcPts val="1000"/>
              </a:spcBef>
              <a:spcAft>
                <a:spcPts val="0"/>
              </a:spcAft>
              <a:buSzPts val="5000"/>
              <a:buNone/>
            </a:pPr>
            <a:r>
              <a:rPr lang="ar-IQ" sz="3200" dirty="0">
                <a:solidFill>
                  <a:schemeClr val="tx1"/>
                </a:solidFill>
              </a:rPr>
              <a:t>ا- حدود الجوار : حيث يتم اقتسامها مع البحار  حسب طول الساحل وشكله </a:t>
            </a:r>
            <a:endParaRPr sz="3200" dirty="0">
              <a:solidFill>
                <a:schemeClr val="tx1"/>
              </a:solidFill>
            </a:endParaRPr>
          </a:p>
          <a:p>
            <a:pPr lvl="0" algn="r" rtl="1">
              <a:lnSpc>
                <a:spcPct val="100000"/>
              </a:lnSpc>
              <a:spcBef>
                <a:spcPts val="1000"/>
              </a:spcBef>
              <a:spcAft>
                <a:spcPts val="0"/>
              </a:spcAft>
              <a:buSzPts val="5400"/>
            </a:pPr>
            <a:r>
              <a:rPr lang="ar-IQ" sz="3200" dirty="0">
                <a:solidFill>
                  <a:schemeClr val="tx1"/>
                </a:solidFill>
              </a:rPr>
              <a:t>ب- حدود مقابلة : تقسم مناصفة بين الدول المتقابلة اذا كان عرض المياه اقل من 200 ميل </a:t>
            </a:r>
            <a:endParaRPr sz="3200" dirty="0">
              <a:solidFill>
                <a:schemeClr val="tx1"/>
              </a:solidFill>
            </a:endParaRPr>
          </a:p>
          <a:p>
            <a:pPr marL="914400" lvl="0" indent="-571500" algn="ctr" rtl="1">
              <a:lnSpc>
                <a:spcPct val="100000"/>
              </a:lnSpc>
              <a:spcBef>
                <a:spcPts val="1000"/>
              </a:spcBef>
              <a:spcAft>
                <a:spcPts val="0"/>
              </a:spcAft>
              <a:buSzPts val="5400"/>
              <a:buNone/>
            </a:pPr>
            <a:endParaRPr sz="5400" dirty="0">
              <a:solidFill>
                <a:srgbClr val="00206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a:extLst>
              <a:ext uri="{FF2B5EF4-FFF2-40B4-BE49-F238E27FC236}">
                <a16:creationId xmlns:a16="http://schemas.microsoft.com/office/drawing/2014/main" xmlns="" id="{A4F6C31D-B34B-1045-AB7D-03D8E46140C5}"/>
              </a:ext>
            </a:extLst>
          </p:cNvPr>
          <p:cNvSpPr>
            <a:spLocks noGrp="1"/>
          </p:cNvSpPr>
          <p:nvPr>
            <p:ph type="subTitle" idx="1"/>
          </p:nvPr>
        </p:nvSpPr>
        <p:spPr>
          <a:xfrm>
            <a:off x="1791222" y="2079020"/>
            <a:ext cx="8473166" cy="2981739"/>
          </a:xfrm>
          <a:ln w="38100">
            <a:solidFill>
              <a:srgbClr val="C00000"/>
            </a:solidFill>
          </a:ln>
        </p:spPr>
        <p:txBody>
          <a:bodyPr>
            <a:normAutofit/>
          </a:bodyPr>
          <a:lstStyle/>
          <a:p>
            <a:pPr algn="ctr"/>
            <a:r>
              <a:rPr lang="ar-IQ" sz="6000" dirty="0" smtClean="0">
                <a:solidFill>
                  <a:srgbClr val="FF0000"/>
                </a:solidFill>
              </a:rPr>
              <a:t>المحاضرة الحادية عشر</a:t>
            </a:r>
          </a:p>
          <a:p>
            <a:pPr algn="ctr"/>
            <a:r>
              <a:rPr lang="ar-IQ" sz="6000" dirty="0" smtClean="0">
                <a:solidFill>
                  <a:srgbClr val="FF0000"/>
                </a:solidFill>
              </a:rPr>
              <a:t>ا</a:t>
            </a:r>
            <a:r>
              <a:rPr lang="ar-SA" sz="6000" dirty="0" smtClean="0">
                <a:solidFill>
                  <a:srgbClr val="FF0000"/>
                </a:solidFill>
              </a:rPr>
              <a:t>لحدود السياسية</a:t>
            </a:r>
            <a:r>
              <a:rPr lang="ar-IQ" sz="6000" dirty="0" smtClean="0">
                <a:solidFill>
                  <a:srgbClr val="FF0000"/>
                </a:solidFill>
              </a:rPr>
              <a:t> --</a:t>
            </a:r>
            <a:r>
              <a:rPr lang="ar-SA" sz="6000" dirty="0" smtClean="0">
                <a:solidFill>
                  <a:srgbClr val="FF0000"/>
                </a:solidFill>
              </a:rPr>
              <a:t>الجزء </a:t>
            </a:r>
            <a:r>
              <a:rPr lang="ar-SA" sz="6000" dirty="0">
                <a:solidFill>
                  <a:srgbClr val="FF0000"/>
                </a:solidFill>
              </a:rPr>
              <a:t>الثاني</a:t>
            </a:r>
            <a:endParaRPr lang="ar-EG" sz="6000" dirty="0">
              <a:solidFill>
                <a:srgbClr val="FF0000"/>
              </a:solidFill>
            </a:endParaRPr>
          </a:p>
        </p:txBody>
      </p:sp>
    </p:spTree>
    <p:extLst>
      <p:ext uri="{BB962C8B-B14F-4D97-AF65-F5344CB8AC3E}">
        <p14:creationId xmlns:p14="http://schemas.microsoft.com/office/powerpoint/2010/main" val="31725758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09600" y="313150"/>
            <a:ext cx="10160000" cy="764087"/>
          </a:xfrm>
        </p:spPr>
        <p:txBody>
          <a:bodyPr/>
          <a:lstStyle/>
          <a:p>
            <a:pPr marL="285750" lvl="0" indent="-285750" algn="r">
              <a:spcBef>
                <a:spcPts val="1000"/>
              </a:spcBef>
            </a:pPr>
            <a:r>
              <a:rPr lang="ar-IQ" sz="3200" dirty="0" smtClean="0">
                <a:cs typeface="+mn-cs"/>
              </a:rPr>
              <a:t> </a:t>
            </a:r>
            <a:r>
              <a:rPr lang="ar-IQ" sz="2700" spc="0" dirty="0">
                <a:solidFill>
                  <a:srgbClr val="C00000"/>
                </a:solidFill>
                <a:latin typeface="Gill Sans MT"/>
                <a:ea typeface="+mn-ea"/>
              </a:rPr>
              <a:t>2- تبعا لعلاقاتها التاريخية والحضارية </a:t>
            </a:r>
            <a:r>
              <a:rPr lang="ar-IQ" sz="2700" spc="0" dirty="0">
                <a:solidFill>
                  <a:srgbClr val="C00000"/>
                </a:solidFill>
                <a:latin typeface="Gill Sans MT"/>
                <a:ea typeface="+mn-ea"/>
                <a:cs typeface="+mn-cs"/>
              </a:rPr>
              <a:t/>
            </a:r>
            <a:br>
              <a:rPr lang="ar-IQ" sz="2700" spc="0" dirty="0">
                <a:solidFill>
                  <a:srgbClr val="C00000"/>
                </a:solidFill>
                <a:latin typeface="Gill Sans MT"/>
                <a:ea typeface="+mn-ea"/>
                <a:cs typeface="+mn-cs"/>
              </a:rPr>
            </a:br>
            <a:endParaRPr lang="ar-IQ" sz="3200" dirty="0">
              <a:cs typeface="+mn-cs"/>
            </a:endParaRPr>
          </a:p>
        </p:txBody>
      </p:sp>
      <p:sp>
        <p:nvSpPr>
          <p:cNvPr id="3" name="عنصر نائب للمحتوى 2"/>
          <p:cNvSpPr>
            <a:spLocks noGrp="1"/>
          </p:cNvSpPr>
          <p:nvPr>
            <p:ph idx="1"/>
          </p:nvPr>
        </p:nvSpPr>
        <p:spPr>
          <a:xfrm>
            <a:off x="609600" y="1152395"/>
            <a:ext cx="10160000" cy="5248405"/>
          </a:xfrm>
        </p:spPr>
        <p:txBody>
          <a:bodyPr>
            <a:normAutofit fontScale="85000" lnSpcReduction="20000"/>
          </a:bodyPr>
          <a:lstStyle/>
          <a:p>
            <a:pPr marL="114300" indent="0">
              <a:buNone/>
            </a:pPr>
            <a:r>
              <a:rPr lang="ar-IQ" sz="2700" dirty="0">
                <a:solidFill>
                  <a:prstClr val="black"/>
                </a:solidFill>
                <a:latin typeface="Gill Sans MT"/>
                <a:ea typeface="+mj-ea"/>
                <a:cs typeface="Times New Roman"/>
              </a:rPr>
              <a:t>قدم لنا الجغرافي  الأمريكي الشهير  ريتشارد هار تشون تصنيفا اخر للحدود اعتمد فيه على بين رسم زمن الحدود ومرحلة التطور الحضاري للمناطق الجغرافية .وبناء على ذلك ميز بين الأنواع التالية </a:t>
            </a:r>
            <a:r>
              <a:rPr lang="ar-IQ" sz="2700" dirty="0" smtClean="0">
                <a:solidFill>
                  <a:prstClr val="black"/>
                </a:solidFill>
                <a:latin typeface="Gill Sans MT"/>
                <a:ea typeface="+mj-ea"/>
                <a:cs typeface="Times New Roman"/>
              </a:rPr>
              <a:t>:</a:t>
            </a:r>
          </a:p>
          <a:p>
            <a:pPr marL="457200" lvl="0" indent="-457200">
              <a:spcBef>
                <a:spcPts val="1000"/>
              </a:spcBef>
              <a:buClr>
                <a:srgbClr val="3891A7"/>
              </a:buClr>
              <a:buSzPts val="2000"/>
              <a:buFont typeface="Wingdings" panose="05000000000000000000" pitchFamily="2" charset="2"/>
              <a:buChar char="v"/>
            </a:pPr>
            <a:r>
              <a:rPr lang="ar-IQ" sz="2700" dirty="0" smtClean="0">
                <a:solidFill>
                  <a:srgbClr val="C00000"/>
                </a:solidFill>
                <a:latin typeface="Gill Sans MT"/>
              </a:rPr>
              <a:t>حدود </a:t>
            </a:r>
            <a:r>
              <a:rPr lang="ar-IQ" sz="2700" dirty="0">
                <a:solidFill>
                  <a:srgbClr val="C00000"/>
                </a:solidFill>
                <a:latin typeface="Gill Sans MT"/>
              </a:rPr>
              <a:t>سابقة </a:t>
            </a:r>
            <a:r>
              <a:rPr lang="ar-IQ" sz="2700" dirty="0" smtClean="0">
                <a:solidFill>
                  <a:srgbClr val="C00000"/>
                </a:solidFill>
                <a:latin typeface="Gill Sans MT"/>
              </a:rPr>
              <a:t>للتطور .... </a:t>
            </a:r>
            <a:endParaRPr lang="ar-IQ" sz="2700" dirty="0">
              <a:solidFill>
                <a:prstClr val="black"/>
              </a:solidFill>
              <a:latin typeface="Gill Sans MT"/>
            </a:endParaRPr>
          </a:p>
          <a:p>
            <a:pPr marL="285750" lvl="0" indent="-285750">
              <a:spcBef>
                <a:spcPts val="1000"/>
              </a:spcBef>
              <a:buClr>
                <a:srgbClr val="3891A7"/>
              </a:buClr>
              <a:buSzPts val="2000"/>
              <a:buFont typeface="Wingdings 2"/>
              <a:buChar char="•"/>
            </a:pPr>
            <a:r>
              <a:rPr lang="ar-IQ" sz="2700" dirty="0">
                <a:solidFill>
                  <a:prstClr val="black"/>
                </a:solidFill>
                <a:latin typeface="Gill Sans MT"/>
              </a:rPr>
              <a:t>وهي الحدود التي رسمت قبل توطن السكان وقبل تطور المنطقة </a:t>
            </a:r>
            <a:r>
              <a:rPr lang="ar-IQ" sz="2700" dirty="0" smtClean="0">
                <a:solidFill>
                  <a:prstClr val="black"/>
                </a:solidFill>
                <a:latin typeface="Gill Sans MT"/>
              </a:rPr>
              <a:t>, وهنا يمكن ان نعيد مصطلحات الجغرافي الامريكي كارل ساور عن المنظر الطبيعي والمنظر الحضاري كنوع من الحدود يتم رسمه فوق المظهر الطبيعي لسطح الارض وقبل ان يشكل الانسان السطح من خلال السكن عليه ومن امثلتها حدود الولايات المتحدة وكند ا وجدت قبل وصول المهاجرين الأوربيين الى تلك المناطق فكانت عملية التقسيم ورسم الحدود سهلة عل خط العرض 49 شمالاً , وينطبق ذلك على كل الحدود في العالم , </a:t>
            </a:r>
            <a:r>
              <a:rPr lang="ar-IQ" sz="2700" dirty="0" err="1" smtClean="0">
                <a:solidFill>
                  <a:prstClr val="black"/>
                </a:solidFill>
                <a:latin typeface="Gill Sans MT"/>
              </a:rPr>
              <a:t>واوربا</a:t>
            </a:r>
            <a:r>
              <a:rPr lang="ar-IQ" sz="2700" dirty="0" smtClean="0">
                <a:solidFill>
                  <a:prstClr val="black"/>
                </a:solidFill>
                <a:latin typeface="Gill Sans MT"/>
              </a:rPr>
              <a:t>  والأميركيتين واستراليا  كما امكن  تطبيقه في القارة المجمدة الجنوبية  التي تبعت رسمت حدودها الداخلية قبل اقامة الانسان في هذه المنطقة .</a:t>
            </a:r>
            <a:endParaRPr lang="ar-IQ" sz="2700" dirty="0">
              <a:solidFill>
                <a:prstClr val="black"/>
              </a:solidFill>
              <a:latin typeface="Gill Sans MT"/>
            </a:endParaRPr>
          </a:p>
          <a:p>
            <a:pPr marL="514350" lvl="0" indent="-514350">
              <a:spcBef>
                <a:spcPts val="1000"/>
              </a:spcBef>
              <a:buClr>
                <a:srgbClr val="3891A7"/>
              </a:buClr>
              <a:buSzPts val="2000"/>
              <a:buFont typeface="Wingdings" panose="05000000000000000000" pitchFamily="2" charset="2"/>
              <a:buChar char="v"/>
            </a:pPr>
            <a:r>
              <a:rPr lang="ar-IQ" sz="2700" dirty="0" smtClean="0">
                <a:solidFill>
                  <a:srgbClr val="C00000"/>
                </a:solidFill>
                <a:latin typeface="Gill Sans MT"/>
              </a:rPr>
              <a:t>حدود </a:t>
            </a:r>
            <a:r>
              <a:rPr lang="ar-IQ" sz="2700" dirty="0">
                <a:solidFill>
                  <a:srgbClr val="C00000"/>
                </a:solidFill>
                <a:latin typeface="Gill Sans MT"/>
              </a:rPr>
              <a:t>تالية التطور </a:t>
            </a:r>
            <a:r>
              <a:rPr lang="ar-IQ" sz="2700" dirty="0" smtClean="0">
                <a:solidFill>
                  <a:srgbClr val="C00000"/>
                </a:solidFill>
                <a:latin typeface="Gill Sans MT"/>
              </a:rPr>
              <a:t>...</a:t>
            </a:r>
            <a:endParaRPr lang="ar-IQ" sz="2700" dirty="0">
              <a:solidFill>
                <a:prstClr val="black"/>
              </a:solidFill>
              <a:latin typeface="Gill Sans MT"/>
            </a:endParaRPr>
          </a:p>
          <a:p>
            <a:pPr marL="285750" lvl="0" indent="-285750">
              <a:spcBef>
                <a:spcPts val="1000"/>
              </a:spcBef>
              <a:buClr>
                <a:srgbClr val="3891A7"/>
              </a:buClr>
              <a:buSzPts val="2000"/>
              <a:buFont typeface="Wingdings 2"/>
              <a:buChar char="•"/>
            </a:pPr>
            <a:r>
              <a:rPr lang="ar-IQ" sz="2700" dirty="0">
                <a:solidFill>
                  <a:prstClr val="black"/>
                </a:solidFill>
                <a:latin typeface="Gill Sans MT"/>
              </a:rPr>
              <a:t>وهي الحدود التي رسمت للتتبع الأنماط الحضارية السائدة </a:t>
            </a:r>
            <a:r>
              <a:rPr lang="ar-IQ" sz="2700" dirty="0" smtClean="0">
                <a:solidFill>
                  <a:prstClr val="black"/>
                </a:solidFill>
                <a:latin typeface="Gill Sans MT"/>
              </a:rPr>
              <a:t>,وتأخذ بعين الاعتبار الاختلافات الحضارية بين المناطق وتتع التوزيع الجغرافي للمراكز العمرانية المقامة ان تلك الحدود رسمت في فترات زمانية لاحقة للتطور الحضاري اي بعد ان سكنها الانسان وغير منظر السطح الجغرافي الطبيعي وشكله من خلال السكك والطرق والمراكز العمرانية  والانتاجية والمزارع ....الخ </a:t>
            </a:r>
            <a:endParaRPr lang="ar-IQ" sz="2700" dirty="0">
              <a:solidFill>
                <a:prstClr val="black"/>
              </a:solidFill>
              <a:latin typeface="Gill Sans MT"/>
            </a:endParaRPr>
          </a:p>
          <a:p>
            <a:pPr marL="457200" lvl="0" indent="-457200">
              <a:spcBef>
                <a:spcPts val="1000"/>
              </a:spcBef>
              <a:buClr>
                <a:srgbClr val="3891A7"/>
              </a:buClr>
              <a:buSzPts val="2000"/>
              <a:buFont typeface="Wingdings" panose="05000000000000000000" pitchFamily="2" charset="2"/>
              <a:buChar char="v"/>
            </a:pPr>
            <a:r>
              <a:rPr lang="ar-IQ" sz="2700" dirty="0" smtClean="0">
                <a:solidFill>
                  <a:srgbClr val="C00000"/>
                </a:solidFill>
                <a:latin typeface="Gill Sans MT"/>
              </a:rPr>
              <a:t> </a:t>
            </a:r>
            <a:endParaRPr lang="ar-IQ" sz="2700" dirty="0">
              <a:solidFill>
                <a:prstClr val="black"/>
              </a:solidFill>
              <a:latin typeface="Gill Sans MT"/>
            </a:endParaRPr>
          </a:p>
          <a:p>
            <a:pPr marL="114300" indent="0">
              <a:buNone/>
            </a:pPr>
            <a:endParaRPr lang="ar-IQ" dirty="0"/>
          </a:p>
        </p:txBody>
      </p:sp>
    </p:spTree>
    <p:extLst>
      <p:ext uri="{BB962C8B-B14F-4D97-AF65-F5344CB8AC3E}">
        <p14:creationId xmlns:p14="http://schemas.microsoft.com/office/powerpoint/2010/main" val="25317646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609600" y="375781"/>
            <a:ext cx="10160000" cy="6025019"/>
          </a:xfrm>
        </p:spPr>
        <p:txBody>
          <a:bodyPr>
            <a:normAutofit lnSpcReduction="10000"/>
          </a:bodyPr>
          <a:lstStyle/>
          <a:p>
            <a:pPr marL="457200" lvl="0" indent="-457200">
              <a:spcBef>
                <a:spcPts val="1000"/>
              </a:spcBef>
              <a:buClr>
                <a:srgbClr val="3891A7"/>
              </a:buClr>
              <a:buSzPts val="2000"/>
              <a:buFont typeface="Wingdings" panose="05000000000000000000" pitchFamily="2" charset="2"/>
              <a:buChar char="v"/>
            </a:pPr>
            <a:r>
              <a:rPr lang="ar-IQ" sz="2100" dirty="0">
                <a:solidFill>
                  <a:srgbClr val="C00000"/>
                </a:solidFill>
                <a:latin typeface="Gill Sans MT"/>
              </a:rPr>
              <a:t>الحدود المركبة ...</a:t>
            </a:r>
            <a:endParaRPr lang="ar-IQ" sz="2100" dirty="0">
              <a:solidFill>
                <a:prstClr val="black"/>
              </a:solidFill>
              <a:latin typeface="Gill Sans MT"/>
            </a:endParaRPr>
          </a:p>
          <a:p>
            <a:pPr marL="0" lvl="0" indent="0">
              <a:spcBef>
                <a:spcPts val="1000"/>
              </a:spcBef>
              <a:buClr>
                <a:srgbClr val="3891A7"/>
              </a:buClr>
              <a:buSzPts val="2000"/>
              <a:buNone/>
            </a:pPr>
            <a:r>
              <a:rPr lang="ar-IQ" sz="2800" dirty="0">
                <a:solidFill>
                  <a:prstClr val="black"/>
                </a:solidFill>
                <a:latin typeface="Gill Sans MT"/>
              </a:rPr>
              <a:t>وهي الحدود التي رسمت بعد التطور الحضاري للمنطقة </a:t>
            </a:r>
            <a:r>
              <a:rPr lang="ar-IQ" sz="2800" dirty="0" smtClean="0">
                <a:solidFill>
                  <a:prstClr val="black"/>
                </a:solidFill>
                <a:latin typeface="Gill Sans MT"/>
              </a:rPr>
              <a:t>, واثناء سكن المناطق وتختلف الحدود التالية للتطور عن الحدود المركبة في ان الاخيرة اهمله الاهمية الحضارية ,ولم تأخذ بعين الاعتبار الفروق والتباين الحضاري بين السكان وهي جاءت دون اتفاق مع اصحاب الارض وسكانها , بل جاءت نتيجة قرار سياسي وغالبا ما تضع هذه الحدود لحل المشاكل السياسية بين الدول ابو بواسطة الدول الاستعمارية وغالبا تضم هذه الحدود مجموعة عرقية متباينة أو انها تفصل بين المجموعات العرقية او العشائر الواحدة , ومن امثلة هذه الحدود تلك التي تفصل الدول الافريقية والعربية تم بموجبها تقسيم البلاد العربية .</a:t>
            </a:r>
          </a:p>
          <a:p>
            <a:pPr marL="0" lvl="0" indent="0">
              <a:spcBef>
                <a:spcPts val="1000"/>
              </a:spcBef>
              <a:buClr>
                <a:srgbClr val="3891A7"/>
              </a:buClr>
              <a:buSzPts val="2000"/>
              <a:buNone/>
            </a:pPr>
            <a:r>
              <a:rPr lang="ar-IQ" sz="2800" dirty="0" smtClean="0">
                <a:solidFill>
                  <a:srgbClr val="FF0000"/>
                </a:solidFill>
              </a:rPr>
              <a:t>3- </a:t>
            </a:r>
            <a:r>
              <a:rPr lang="ar-SA" sz="2800" dirty="0" smtClean="0">
                <a:solidFill>
                  <a:srgbClr val="FF0000"/>
                </a:solidFill>
              </a:rPr>
              <a:t>تبعا للدور الذي تؤديه ...</a:t>
            </a:r>
          </a:p>
          <a:p>
            <a:pPr marL="0" lvl="0" indent="0">
              <a:lnSpc>
                <a:spcPct val="80000"/>
              </a:lnSpc>
              <a:spcBef>
                <a:spcPts val="0"/>
              </a:spcBef>
              <a:buClr>
                <a:srgbClr val="A9A57C"/>
              </a:buClr>
              <a:buSzPts val="4590"/>
              <a:buNone/>
            </a:pPr>
            <a:r>
              <a:rPr lang="ar-SA" sz="2800" dirty="0" smtClean="0">
                <a:solidFill>
                  <a:srgbClr val="002060"/>
                </a:solidFill>
              </a:rPr>
              <a:t>يمكن </a:t>
            </a:r>
            <a:r>
              <a:rPr lang="ar-SA" sz="2800" dirty="0">
                <a:solidFill>
                  <a:srgbClr val="002060"/>
                </a:solidFill>
              </a:rPr>
              <a:t>تقسيم الحدود تبعا لسهولة او صعوبة الاتصال والانتقال عبرها الى نوعين </a:t>
            </a:r>
            <a:r>
              <a:rPr lang="ar-SA" sz="2800" dirty="0" smtClean="0">
                <a:solidFill>
                  <a:srgbClr val="002060"/>
                </a:solidFill>
              </a:rPr>
              <a:t>.....</a:t>
            </a:r>
            <a:endParaRPr lang="ar-IQ" sz="2800" dirty="0" smtClean="0">
              <a:solidFill>
                <a:srgbClr val="2F2B20">
                  <a:tint val="75000"/>
                </a:srgbClr>
              </a:solidFill>
            </a:endParaRPr>
          </a:p>
          <a:p>
            <a:pPr marL="0" lvl="0" indent="0">
              <a:lnSpc>
                <a:spcPct val="80000"/>
              </a:lnSpc>
              <a:spcBef>
                <a:spcPts val="0"/>
              </a:spcBef>
              <a:buClr>
                <a:srgbClr val="A9A57C"/>
              </a:buClr>
              <a:buSzPts val="4590"/>
              <a:buNone/>
            </a:pPr>
            <a:r>
              <a:rPr lang="ar-IQ" sz="2800" dirty="0" smtClean="0">
                <a:solidFill>
                  <a:srgbClr val="FF0000"/>
                </a:solidFill>
              </a:rPr>
              <a:t> أ. </a:t>
            </a:r>
            <a:r>
              <a:rPr lang="ar-SA" sz="2800" dirty="0" smtClean="0">
                <a:solidFill>
                  <a:srgbClr val="FF0000"/>
                </a:solidFill>
              </a:rPr>
              <a:t>حدود </a:t>
            </a:r>
            <a:r>
              <a:rPr lang="ar-SA" sz="2800" dirty="0">
                <a:solidFill>
                  <a:srgbClr val="FF0000"/>
                </a:solidFill>
              </a:rPr>
              <a:t>وصل (</a:t>
            </a:r>
            <a:r>
              <a:rPr lang="en-US" sz="2800" dirty="0">
                <a:solidFill>
                  <a:srgbClr val="FF0000"/>
                </a:solidFill>
              </a:rPr>
              <a:t>contact</a:t>
            </a:r>
            <a:r>
              <a:rPr lang="en-US" sz="2800" dirty="0">
                <a:solidFill>
                  <a:srgbClr val="FF0000"/>
                </a:solidFill>
                <a:cs typeface="Arial"/>
              </a:rPr>
              <a:t>) </a:t>
            </a:r>
            <a:endParaRPr lang="en-US" sz="2800" dirty="0">
              <a:solidFill>
                <a:srgbClr val="FF0000"/>
              </a:solidFill>
            </a:endParaRPr>
          </a:p>
          <a:p>
            <a:pPr marL="0" lvl="0" indent="0">
              <a:lnSpc>
                <a:spcPct val="80000"/>
              </a:lnSpc>
              <a:spcBef>
                <a:spcPts val="1000"/>
              </a:spcBef>
              <a:buClr>
                <a:srgbClr val="A9A57C"/>
              </a:buClr>
              <a:buSzPts val="4590"/>
              <a:buNone/>
            </a:pPr>
            <a:r>
              <a:rPr lang="ar-SA" sz="2800" dirty="0">
                <a:solidFill>
                  <a:srgbClr val="002060"/>
                </a:solidFill>
              </a:rPr>
              <a:t>يتم اختيارها في مناطق جغرافية تسهل عمليات الانتقال او الاتصال بين الشعوب التي تقع على   طرفي الحدود , ولذلك يتم ابعادها عن المرتفعات الجبلية والاودية السحيقة والمستنقعات والصحاري القاحلة . </a:t>
            </a:r>
            <a:endParaRPr lang="ar-SA" sz="2800" dirty="0">
              <a:solidFill>
                <a:srgbClr val="2F2B20">
                  <a:tint val="75000"/>
                </a:srgbClr>
              </a:solidFill>
            </a:endParaRPr>
          </a:p>
          <a:p>
            <a:pPr marL="285750" lvl="0" indent="-285750">
              <a:spcBef>
                <a:spcPts val="1000"/>
              </a:spcBef>
              <a:buClr>
                <a:srgbClr val="3891A7"/>
              </a:buClr>
              <a:buSzPts val="2000"/>
              <a:buFont typeface="Wingdings 2"/>
              <a:buChar char="•"/>
            </a:pPr>
            <a:endParaRPr lang="ar-IQ" sz="2800" dirty="0">
              <a:solidFill>
                <a:prstClr val="black"/>
              </a:solidFill>
              <a:latin typeface="Gill Sans MT"/>
            </a:endParaRPr>
          </a:p>
          <a:p>
            <a:endParaRPr lang="ar-IQ" dirty="0"/>
          </a:p>
        </p:txBody>
      </p:sp>
    </p:spTree>
    <p:extLst>
      <p:ext uri="{BB962C8B-B14F-4D97-AF65-F5344CB8AC3E}">
        <p14:creationId xmlns:p14="http://schemas.microsoft.com/office/powerpoint/2010/main" val="7041906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48"/>
        <p:cNvGrpSpPr/>
        <p:nvPr/>
      </p:nvGrpSpPr>
      <p:grpSpPr>
        <a:xfrm>
          <a:off x="0" y="0"/>
          <a:ext cx="0" cy="0"/>
          <a:chOff x="0" y="0"/>
          <a:chExt cx="0" cy="0"/>
        </a:xfrm>
      </p:grpSpPr>
      <p:sp>
        <p:nvSpPr>
          <p:cNvPr id="50" name="Google Shape;50;p5"/>
          <p:cNvSpPr txBox="1">
            <a:spLocks noGrp="1"/>
          </p:cNvSpPr>
          <p:nvPr>
            <p:ph type="subTitle" idx="1"/>
          </p:nvPr>
        </p:nvSpPr>
        <p:spPr>
          <a:xfrm>
            <a:off x="638826" y="313151"/>
            <a:ext cx="10709755" cy="6250487"/>
          </a:xfrm>
          <a:prstGeom prst="rect">
            <a:avLst/>
          </a:prstGeom>
          <a:noFill/>
          <a:ln>
            <a:noFill/>
          </a:ln>
        </p:spPr>
        <p:txBody>
          <a:bodyPr spcFirstLastPara="1" wrap="square" lIns="91425" tIns="45700" rIns="91425" bIns="45700" anchor="t" anchorCtr="0">
            <a:normAutofit/>
          </a:bodyPr>
          <a:lstStyle/>
          <a:p>
            <a:pPr marL="0" lvl="0" indent="0" algn="r" rtl="1">
              <a:lnSpc>
                <a:spcPct val="80000"/>
              </a:lnSpc>
              <a:spcBef>
                <a:spcPts val="0"/>
              </a:spcBef>
              <a:spcAft>
                <a:spcPts val="0"/>
              </a:spcAft>
              <a:buSzPts val="4590"/>
              <a:buNone/>
            </a:pPr>
            <a:r>
              <a:rPr lang="ar-IQ" sz="3200" dirty="0">
                <a:solidFill>
                  <a:srgbClr val="FF0000"/>
                </a:solidFill>
              </a:rPr>
              <a:t> </a:t>
            </a:r>
            <a:r>
              <a:rPr lang="ar-IQ" sz="3200" dirty="0" smtClean="0">
                <a:solidFill>
                  <a:srgbClr val="FF0000"/>
                </a:solidFill>
              </a:rPr>
              <a:t>ب. </a:t>
            </a:r>
            <a:r>
              <a:rPr lang="ar-IQ" sz="2800" dirty="0" smtClean="0">
                <a:solidFill>
                  <a:srgbClr val="FF0000"/>
                </a:solidFill>
              </a:rPr>
              <a:t>حدود فصل ..(</a:t>
            </a:r>
            <a:r>
              <a:rPr lang="en-US" sz="2800" dirty="0" smtClean="0">
                <a:solidFill>
                  <a:srgbClr val="FF0000"/>
                </a:solidFill>
              </a:rPr>
              <a:t>Separation</a:t>
            </a:r>
            <a:r>
              <a:rPr lang="ar-IQ" sz="2800" dirty="0" smtClean="0">
                <a:solidFill>
                  <a:srgbClr val="FF0000"/>
                </a:solidFill>
              </a:rPr>
              <a:t>) </a:t>
            </a:r>
            <a:endParaRPr sz="2800" dirty="0">
              <a:solidFill>
                <a:srgbClr val="002060"/>
              </a:solidFill>
            </a:endParaRPr>
          </a:p>
          <a:p>
            <a:pPr lvl="0" algn="r" rtl="1">
              <a:lnSpc>
                <a:spcPct val="80000"/>
              </a:lnSpc>
              <a:spcBef>
                <a:spcPts val="1000"/>
              </a:spcBef>
              <a:spcAft>
                <a:spcPts val="0"/>
              </a:spcAft>
              <a:buSzPts val="4590"/>
            </a:pPr>
            <a:r>
              <a:rPr lang="ar-IQ" sz="3600" dirty="0" smtClean="0">
                <a:solidFill>
                  <a:srgbClr val="002060"/>
                </a:solidFill>
              </a:rPr>
              <a:t> </a:t>
            </a:r>
            <a:r>
              <a:rPr lang="ar-IQ" sz="2800" dirty="0" smtClean="0">
                <a:solidFill>
                  <a:srgbClr val="002060"/>
                </a:solidFill>
              </a:rPr>
              <a:t>وهي </a:t>
            </a:r>
            <a:r>
              <a:rPr lang="ar-IQ" sz="2800" dirty="0">
                <a:solidFill>
                  <a:srgbClr val="002060"/>
                </a:solidFill>
              </a:rPr>
              <a:t>الحدود التي تسهل عمليات الاتصال والانتقال عبرها </a:t>
            </a:r>
            <a:r>
              <a:rPr lang="ar-IQ" sz="2800" dirty="0" smtClean="0">
                <a:solidFill>
                  <a:srgbClr val="002060"/>
                </a:solidFill>
              </a:rPr>
              <a:t> </a:t>
            </a:r>
            <a:r>
              <a:rPr lang="ar-IQ" sz="2800" dirty="0">
                <a:solidFill>
                  <a:srgbClr val="002060"/>
                </a:solidFill>
              </a:rPr>
              <a:t>كاختيارها في منطقة سهلية مفتوحة قريبة من التجمعات السكانية والمراكز الإنتاجية </a:t>
            </a:r>
            <a:r>
              <a:rPr lang="ar-IQ" sz="2800" dirty="0" smtClean="0">
                <a:solidFill>
                  <a:srgbClr val="002060"/>
                </a:solidFill>
              </a:rPr>
              <a:t>.</a:t>
            </a:r>
          </a:p>
          <a:p>
            <a:pPr lvl="0" algn="r" rtl="1">
              <a:lnSpc>
                <a:spcPct val="80000"/>
              </a:lnSpc>
              <a:spcBef>
                <a:spcPts val="1000"/>
              </a:spcBef>
              <a:spcAft>
                <a:spcPts val="0"/>
              </a:spcAft>
              <a:buSzPts val="4590"/>
            </a:pPr>
            <a:r>
              <a:rPr lang="ar-IQ" sz="2800" dirty="0" smtClean="0">
                <a:solidFill>
                  <a:srgbClr val="002060"/>
                </a:solidFill>
              </a:rPr>
              <a:t>وعند اعادة ترسيم حدود </a:t>
            </a:r>
            <a:r>
              <a:rPr lang="ar-IQ" sz="2800" dirty="0" err="1" smtClean="0">
                <a:solidFill>
                  <a:srgbClr val="002060"/>
                </a:solidFill>
              </a:rPr>
              <a:t>اوربا</a:t>
            </a:r>
            <a:r>
              <a:rPr lang="ar-IQ" sz="2800" dirty="0" smtClean="0">
                <a:solidFill>
                  <a:srgbClr val="002060"/>
                </a:solidFill>
              </a:rPr>
              <a:t> واعادة تقسيم ممتلكات الامبراطورية النمساوية بعد الحرب العالمية الاولى توجب على المعنيين برسم الحدود اما جعلها حدود وصل تسهل عمليات الاتصال والارتباط بين الشعوب الاوربية او حدود فصل تعزل الشعوب عن بعضها وتمنع اتصالها لمنع نشوب النزاعات العسكرية وبالتالي اختيار حدود يسهل الدفاع عنها فيما لو اختير الهدف الثاني كأساس لترسيم الحدود .</a:t>
            </a:r>
          </a:p>
          <a:p>
            <a:pPr lvl="0" algn="r" rtl="1">
              <a:lnSpc>
                <a:spcPct val="80000"/>
              </a:lnSpc>
              <a:spcBef>
                <a:spcPts val="1000"/>
              </a:spcBef>
              <a:spcAft>
                <a:spcPts val="0"/>
              </a:spcAft>
              <a:buSzPts val="4590"/>
            </a:pPr>
            <a:r>
              <a:rPr lang="ar-IQ" sz="2800" dirty="0" smtClean="0">
                <a:solidFill>
                  <a:srgbClr val="002060"/>
                </a:solidFill>
              </a:rPr>
              <a:t>وقد دافع مؤيدو الخيار الأول اي يدعو الى رسم  حدود وصل بين الدول , عن تلك الحدود قائلين بان الحكومات وليست العوامل والظروف الجغرافية هي التي تجعل من الحدود للفصل او الوصل , فيمكن ان تجعل من الحدود الجغرافية الصعبة حدود اتصال من خلال التسهيلات التي تمنحها الاتصالات عبر تلك الحدود , وقد تجعل من الحدود السهلية المفتوحة حدوداً صعبة الاجتياز وهذا ما حدث بالفعل في برلين الشرقية حيث اتخذ حكام المانيا الشرقية اشد الاجراءات لمنع محاولة اختراق الحدود او عبورها فأقامت حائط برلين العظيم  وزرعت حوله الالغام والاسلاك الشائكة ....الخ  </a:t>
            </a:r>
            <a:endParaRPr sz="2800" dirty="0"/>
          </a:p>
          <a:p>
            <a:pPr marL="685800" lvl="0" indent="-394335" algn="ctr" rtl="1">
              <a:lnSpc>
                <a:spcPct val="80000"/>
              </a:lnSpc>
              <a:spcBef>
                <a:spcPts val="1000"/>
              </a:spcBef>
              <a:spcAft>
                <a:spcPts val="0"/>
              </a:spcAft>
              <a:buSzPts val="4590"/>
              <a:buFont typeface="Arial"/>
              <a:buNone/>
            </a:pPr>
            <a:endParaRPr sz="2800" dirty="0">
              <a:solidFill>
                <a:srgbClr val="FF0000"/>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51"/>
        <p:cNvGrpSpPr/>
        <p:nvPr/>
      </p:nvGrpSpPr>
      <p:grpSpPr>
        <a:xfrm>
          <a:off x="0" y="0"/>
          <a:ext cx="0" cy="0"/>
          <a:chOff x="0" y="0"/>
          <a:chExt cx="0" cy="0"/>
        </a:xfrm>
      </p:grpSpPr>
      <p:sp>
        <p:nvSpPr>
          <p:cNvPr id="53" name="Google Shape;53;p6"/>
          <p:cNvSpPr txBox="1">
            <a:spLocks noGrp="1"/>
          </p:cNvSpPr>
          <p:nvPr>
            <p:ph type="subTitle" idx="1"/>
          </p:nvPr>
        </p:nvSpPr>
        <p:spPr>
          <a:xfrm>
            <a:off x="0" y="275573"/>
            <a:ext cx="11273425" cy="6225436"/>
          </a:xfrm>
          <a:prstGeom prst="rect">
            <a:avLst/>
          </a:prstGeom>
          <a:noFill/>
          <a:ln>
            <a:noFill/>
          </a:ln>
        </p:spPr>
        <p:txBody>
          <a:bodyPr spcFirstLastPara="1" wrap="square" lIns="91425" tIns="45700" rIns="91425" bIns="45700" anchor="t" anchorCtr="0">
            <a:normAutofit/>
          </a:bodyPr>
          <a:lstStyle/>
          <a:p>
            <a:pPr marL="0" lvl="0" indent="0" algn="r" rtl="1">
              <a:lnSpc>
                <a:spcPct val="100000"/>
              </a:lnSpc>
              <a:spcBef>
                <a:spcPts val="0"/>
              </a:spcBef>
              <a:spcAft>
                <a:spcPts val="0"/>
              </a:spcAft>
              <a:buSzPts val="4995"/>
              <a:buNone/>
            </a:pPr>
            <a:r>
              <a:rPr lang="ar-SA" sz="3200" dirty="0" smtClean="0">
                <a:solidFill>
                  <a:srgbClr val="FF0000"/>
                </a:solidFill>
              </a:rPr>
              <a:t>٤-تبعا </a:t>
            </a:r>
            <a:r>
              <a:rPr lang="ar-SA" sz="3200" dirty="0">
                <a:solidFill>
                  <a:srgbClr val="FF0000"/>
                </a:solidFill>
              </a:rPr>
              <a:t>لظهورها على </a:t>
            </a:r>
            <a:r>
              <a:rPr lang="ar-SA" sz="3200" dirty="0" smtClean="0">
                <a:solidFill>
                  <a:srgbClr val="FF0000"/>
                </a:solidFill>
              </a:rPr>
              <a:t>الخريطة</a:t>
            </a:r>
            <a:r>
              <a:rPr lang="ar-IQ" sz="3200" dirty="0" smtClean="0">
                <a:solidFill>
                  <a:srgbClr val="FF0000"/>
                </a:solidFill>
              </a:rPr>
              <a:t> ..</a:t>
            </a:r>
            <a:endParaRPr lang="ar-SA" sz="3200" dirty="0">
              <a:solidFill>
                <a:srgbClr val="FF0000"/>
              </a:solidFill>
            </a:endParaRPr>
          </a:p>
          <a:p>
            <a:pPr lvl="0" algn="r" rtl="1">
              <a:lnSpc>
                <a:spcPct val="100000"/>
              </a:lnSpc>
              <a:spcBef>
                <a:spcPts val="0"/>
              </a:spcBef>
              <a:spcAft>
                <a:spcPts val="0"/>
              </a:spcAft>
              <a:buSzPts val="4995"/>
            </a:pPr>
            <a:r>
              <a:rPr lang="ar-IQ" sz="2800" dirty="0">
                <a:solidFill>
                  <a:srgbClr val="002060"/>
                </a:solidFill>
              </a:rPr>
              <a:t>يمكن أيضا تصنيف الحدود تبعا لهيئة ظهورها على الخريطة </a:t>
            </a:r>
            <a:r>
              <a:rPr lang="ar-IQ" sz="2800" dirty="0" smtClean="0">
                <a:solidFill>
                  <a:srgbClr val="002060"/>
                </a:solidFill>
              </a:rPr>
              <a:t>الى:</a:t>
            </a:r>
            <a:endParaRPr lang="ar-IQ" sz="2800" dirty="0"/>
          </a:p>
          <a:p>
            <a:pPr lvl="0" algn="r" rtl="1">
              <a:lnSpc>
                <a:spcPct val="100000"/>
              </a:lnSpc>
              <a:spcBef>
                <a:spcPts val="0"/>
              </a:spcBef>
              <a:spcAft>
                <a:spcPts val="0"/>
              </a:spcAft>
              <a:buSzPts val="4995"/>
            </a:pPr>
            <a:r>
              <a:rPr lang="ar-IQ" sz="2800" dirty="0" smtClean="0">
                <a:solidFill>
                  <a:srgbClr val="FF0000"/>
                </a:solidFill>
              </a:rPr>
              <a:t> أ. الحدود</a:t>
            </a:r>
            <a:r>
              <a:rPr lang="ar-IQ" sz="2800" dirty="0" smtClean="0">
                <a:solidFill>
                  <a:srgbClr val="002060"/>
                </a:solidFill>
              </a:rPr>
              <a:t> </a:t>
            </a:r>
            <a:r>
              <a:rPr lang="ar-IQ" sz="2800" dirty="0" smtClean="0">
                <a:solidFill>
                  <a:srgbClr val="FF0000"/>
                </a:solidFill>
              </a:rPr>
              <a:t>الهندسية .... </a:t>
            </a:r>
            <a:endParaRPr sz="2800" dirty="0"/>
          </a:p>
          <a:p>
            <a:pPr lvl="0" algn="r" rtl="1">
              <a:lnSpc>
                <a:spcPct val="100000"/>
              </a:lnSpc>
              <a:spcBef>
                <a:spcPts val="1000"/>
              </a:spcBef>
              <a:spcAft>
                <a:spcPts val="0"/>
              </a:spcAft>
              <a:buSzPts val="4995"/>
            </a:pPr>
            <a:r>
              <a:rPr lang="ar-IQ" sz="2400" dirty="0">
                <a:solidFill>
                  <a:srgbClr val="002060"/>
                </a:solidFill>
              </a:rPr>
              <a:t>وهي الحدود التي تتبع خطوط مستقيمة وزوايا منتظمة . غالبا ما تتبع خطوط  الطول  ودوائر </a:t>
            </a:r>
            <a:r>
              <a:rPr lang="ar-IQ" sz="2400" dirty="0" smtClean="0">
                <a:solidFill>
                  <a:srgbClr val="002060"/>
                </a:solidFill>
              </a:rPr>
              <a:t>العرض , ومعظم الحدود المركبة التي تكلمنا عنها هي حدود هندسية , </a:t>
            </a:r>
            <a:r>
              <a:rPr lang="ar-IQ" sz="2400" dirty="0">
                <a:solidFill>
                  <a:srgbClr val="002060"/>
                </a:solidFill>
              </a:rPr>
              <a:t>وهي رسمت قبل </a:t>
            </a:r>
            <a:r>
              <a:rPr lang="ar-IQ" sz="2400" dirty="0" smtClean="0">
                <a:solidFill>
                  <a:srgbClr val="002060"/>
                </a:solidFill>
              </a:rPr>
              <a:t>الاستقرار , فهي اذن سابقة للتطور وخاصة في العالم الجديد , رسمت الحدود قبل استقرار الناس وسكنهم , اما حدود الوطن العربي فهي حدود هندسية اي انها ليست سابقة للتطور بل انها حدود مركبة فصلت بين القبائل والعشائر التي تسكن المناطق لذلك كثيراً ما كانت اتفاقيات الحدود التي فصلت بين الدول العربية يتم تعزيزها بملاحق تسمح بالقبائل باختراق تلك الحدو للاتصال بأماكن سكناها او بمصادر المياه والاعشاب التي كانت جزء من اقاليمها , وكثيرا ما يطلق اسم الحدود الفلكية على هذا النوع من الحدود , ذلك انها غالبا ما تتبع خطوط الطول ودوائر العرض ومن امثلتها خط يفصل كندا والولايات المتحدة على طول دائرة عرض 49 شمالاً, والحدود لكوريا الشمالية وكوريا الجنوبية على طول دائرة عرض 38 شمالاً   </a:t>
            </a:r>
            <a:endParaRPr sz="2400" dirty="0"/>
          </a:p>
          <a:p>
            <a:pPr lvl="0" algn="r" rtl="1">
              <a:lnSpc>
                <a:spcPct val="100000"/>
              </a:lnSpc>
              <a:spcBef>
                <a:spcPts val="1000"/>
              </a:spcBef>
              <a:spcAft>
                <a:spcPts val="0"/>
              </a:spcAft>
              <a:buSzPts val="4625"/>
            </a:pPr>
            <a:r>
              <a:rPr lang="ar-IQ" sz="2400" dirty="0" smtClean="0">
                <a:solidFill>
                  <a:srgbClr val="FF0000"/>
                </a:solidFill>
              </a:rPr>
              <a:t>ب- الحدود </a:t>
            </a:r>
            <a:r>
              <a:rPr lang="ar-IQ" sz="2400" dirty="0">
                <a:solidFill>
                  <a:srgbClr val="FF0000"/>
                </a:solidFill>
              </a:rPr>
              <a:t>الغير الهندسية  </a:t>
            </a:r>
            <a:endParaRPr sz="2400" dirty="0"/>
          </a:p>
          <a:p>
            <a:pPr lvl="0" algn="r" rtl="1">
              <a:lnSpc>
                <a:spcPct val="100000"/>
              </a:lnSpc>
              <a:spcBef>
                <a:spcPts val="1000"/>
              </a:spcBef>
              <a:spcAft>
                <a:spcPts val="0"/>
              </a:spcAft>
              <a:buSzPts val="4625"/>
            </a:pPr>
            <a:r>
              <a:rPr lang="ar-IQ" sz="2400" dirty="0">
                <a:solidFill>
                  <a:srgbClr val="002060"/>
                </a:solidFill>
              </a:rPr>
              <a:t>وهي الحدود التي لا تظهر على اشكال  هندسية وتتبع أي مظاهر جغرافية أخرى وهي اما ان تكون بشرية تتبع مظاهر بشرية </a:t>
            </a:r>
            <a:r>
              <a:rPr lang="ar-IQ" sz="2400" dirty="0" smtClean="0">
                <a:solidFill>
                  <a:srgbClr val="002060"/>
                </a:solidFill>
              </a:rPr>
              <a:t>من صنع الانسان كالمراكز العمرانية والطرق والقنوات او السكك الحديدية او طبيعية كالأنهار والجبال والأودية .    </a:t>
            </a:r>
            <a:endParaRPr sz="24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54"/>
        <p:cNvGrpSpPr/>
        <p:nvPr/>
      </p:nvGrpSpPr>
      <p:grpSpPr>
        <a:xfrm>
          <a:off x="0" y="0"/>
          <a:ext cx="0" cy="0"/>
          <a:chOff x="0" y="0"/>
          <a:chExt cx="0" cy="0"/>
        </a:xfrm>
      </p:grpSpPr>
      <p:sp>
        <p:nvSpPr>
          <p:cNvPr id="56" name="Google Shape;56;p7"/>
          <p:cNvSpPr txBox="1">
            <a:spLocks noGrp="1"/>
          </p:cNvSpPr>
          <p:nvPr>
            <p:ph type="subTitle" idx="1"/>
          </p:nvPr>
        </p:nvSpPr>
        <p:spPr>
          <a:xfrm>
            <a:off x="1" y="526094"/>
            <a:ext cx="11285950" cy="6162806"/>
          </a:xfrm>
          <a:prstGeom prst="rect">
            <a:avLst/>
          </a:prstGeom>
          <a:noFill/>
          <a:ln>
            <a:noFill/>
          </a:ln>
        </p:spPr>
        <p:txBody>
          <a:bodyPr spcFirstLastPara="1" wrap="square" lIns="91425" tIns="45700" rIns="91425" bIns="45700" anchor="t" anchorCtr="0">
            <a:normAutofit fontScale="92500" lnSpcReduction="10000"/>
          </a:bodyPr>
          <a:lstStyle/>
          <a:p>
            <a:pPr marL="0" lvl="0" indent="0" algn="r" rtl="1">
              <a:lnSpc>
                <a:spcPct val="80000"/>
              </a:lnSpc>
              <a:spcBef>
                <a:spcPts val="0"/>
              </a:spcBef>
              <a:spcAft>
                <a:spcPts val="0"/>
              </a:spcAft>
              <a:buSzPts val="3780"/>
              <a:buNone/>
            </a:pPr>
            <a:r>
              <a:rPr lang="ar-SA" sz="3200" dirty="0">
                <a:solidFill>
                  <a:srgbClr val="FF0000"/>
                </a:solidFill>
              </a:rPr>
              <a:t>٥- تبعا لحجم التبادل </a:t>
            </a:r>
            <a:r>
              <a:rPr lang="ar-SA" sz="3200" dirty="0" smtClean="0">
                <a:solidFill>
                  <a:srgbClr val="FF0000"/>
                </a:solidFill>
              </a:rPr>
              <a:t>عبرها</a:t>
            </a:r>
            <a:r>
              <a:rPr lang="ar-IQ" sz="3200" dirty="0" smtClean="0">
                <a:solidFill>
                  <a:srgbClr val="FF0000"/>
                </a:solidFill>
              </a:rPr>
              <a:t> .....</a:t>
            </a:r>
          </a:p>
          <a:p>
            <a:pPr marL="0" lvl="0" indent="0" algn="r" rtl="1">
              <a:lnSpc>
                <a:spcPct val="80000"/>
              </a:lnSpc>
              <a:spcBef>
                <a:spcPts val="0"/>
              </a:spcBef>
              <a:spcAft>
                <a:spcPts val="0"/>
              </a:spcAft>
              <a:buSzPts val="3780"/>
              <a:buNone/>
            </a:pPr>
            <a:endParaRPr lang="ar-SA" sz="3200" dirty="0">
              <a:solidFill>
                <a:srgbClr val="FF0000"/>
              </a:solidFill>
            </a:endParaRPr>
          </a:p>
          <a:p>
            <a:pPr marL="0" lvl="0" indent="0" algn="r" rtl="1">
              <a:lnSpc>
                <a:spcPct val="80000"/>
              </a:lnSpc>
              <a:spcBef>
                <a:spcPts val="0"/>
              </a:spcBef>
              <a:spcAft>
                <a:spcPts val="0"/>
              </a:spcAft>
              <a:buSzPts val="3780"/>
              <a:buNone/>
            </a:pPr>
            <a:r>
              <a:rPr lang="ar-SA" sz="3780" dirty="0" smtClean="0">
                <a:solidFill>
                  <a:srgbClr val="002060"/>
                </a:solidFill>
              </a:rPr>
              <a:t> </a:t>
            </a:r>
            <a:r>
              <a:rPr lang="ar-IQ" sz="2800" dirty="0">
                <a:solidFill>
                  <a:srgbClr val="002060"/>
                </a:solidFill>
              </a:rPr>
              <a:t>وهذا التصنيف قريب من تصنيفها تبعا للتبادل او الاتصال عبرها </a:t>
            </a:r>
            <a:r>
              <a:rPr lang="ar-IQ" sz="2800" dirty="0" smtClean="0">
                <a:solidFill>
                  <a:srgbClr val="002060"/>
                </a:solidFill>
              </a:rPr>
              <a:t>, وكنا قد صنفناها الى حدود فصل وحدود وصل تبعا لسهولة عبورها او خلالها وهنا امكن تصنيفها الى ثلاثة مجموعات تبعا الى حجم التبادل او الاتصال عبرها  : -</a:t>
            </a:r>
            <a:endParaRPr lang="ar-IQ" sz="2800" dirty="0"/>
          </a:p>
          <a:p>
            <a:pPr marL="0" lvl="0" indent="0" algn="r" rtl="1">
              <a:lnSpc>
                <a:spcPct val="80000"/>
              </a:lnSpc>
              <a:spcBef>
                <a:spcPts val="0"/>
              </a:spcBef>
              <a:spcAft>
                <a:spcPts val="0"/>
              </a:spcAft>
              <a:buSzPts val="3780"/>
              <a:buNone/>
            </a:pPr>
            <a:r>
              <a:rPr lang="ar-IQ" sz="2800" dirty="0">
                <a:solidFill>
                  <a:srgbClr val="FF0000"/>
                </a:solidFill>
              </a:rPr>
              <a:t> </a:t>
            </a:r>
            <a:r>
              <a:rPr lang="ar-IQ" sz="2800" dirty="0" smtClean="0">
                <a:solidFill>
                  <a:srgbClr val="FF0000"/>
                </a:solidFill>
              </a:rPr>
              <a:t>أ. حدود </a:t>
            </a:r>
            <a:r>
              <a:rPr lang="ar-IQ" sz="2800" dirty="0">
                <a:solidFill>
                  <a:srgbClr val="FF0000"/>
                </a:solidFill>
              </a:rPr>
              <a:t>حية </a:t>
            </a:r>
            <a:r>
              <a:rPr lang="ar-IQ" sz="2800" dirty="0" smtClean="0">
                <a:solidFill>
                  <a:srgbClr val="FF0000"/>
                </a:solidFill>
              </a:rPr>
              <a:t> ...</a:t>
            </a:r>
            <a:endParaRPr lang="ar-IQ" sz="2800" dirty="0"/>
          </a:p>
          <a:p>
            <a:pPr marL="0" lvl="0" indent="0" algn="r" rtl="1">
              <a:lnSpc>
                <a:spcPct val="80000"/>
              </a:lnSpc>
              <a:spcBef>
                <a:spcPts val="0"/>
              </a:spcBef>
              <a:spcAft>
                <a:spcPts val="0"/>
              </a:spcAft>
              <a:buSzPts val="3780"/>
              <a:buNone/>
            </a:pPr>
            <a:r>
              <a:rPr lang="ar-IQ" sz="2800" dirty="0">
                <a:solidFill>
                  <a:srgbClr val="002060"/>
                </a:solidFill>
              </a:rPr>
              <a:t> </a:t>
            </a:r>
            <a:r>
              <a:rPr lang="ar-IQ" sz="2800" dirty="0" smtClean="0">
                <a:solidFill>
                  <a:srgbClr val="002060"/>
                </a:solidFill>
              </a:rPr>
              <a:t>وهي </a:t>
            </a:r>
            <a:r>
              <a:rPr lang="ar-IQ" sz="2800" dirty="0">
                <a:solidFill>
                  <a:srgbClr val="002060"/>
                </a:solidFill>
              </a:rPr>
              <a:t>الحدود التي يزداد حجم الاتصال عبرها </a:t>
            </a:r>
            <a:r>
              <a:rPr lang="ar-IQ" sz="2800" dirty="0" smtClean="0">
                <a:solidFill>
                  <a:srgbClr val="002060"/>
                </a:solidFill>
              </a:rPr>
              <a:t> ويواجه ضغطا من قبل السكان على طرفي الحدود طلبا للعبور .</a:t>
            </a:r>
          </a:p>
          <a:p>
            <a:pPr marL="0" lvl="0" indent="0" algn="r" rtl="1">
              <a:lnSpc>
                <a:spcPct val="80000"/>
              </a:lnSpc>
              <a:spcBef>
                <a:spcPts val="0"/>
              </a:spcBef>
              <a:spcAft>
                <a:spcPts val="0"/>
              </a:spcAft>
              <a:buSzPts val="3780"/>
              <a:buNone/>
            </a:pPr>
            <a:r>
              <a:rPr lang="ar-IQ" sz="2800" dirty="0" smtClean="0">
                <a:solidFill>
                  <a:srgbClr val="FF0000"/>
                </a:solidFill>
              </a:rPr>
              <a:t>  ب. حدود </a:t>
            </a:r>
            <a:r>
              <a:rPr lang="ar-IQ" sz="2800" dirty="0">
                <a:solidFill>
                  <a:srgbClr val="FF0000"/>
                </a:solidFill>
              </a:rPr>
              <a:t>ميتة </a:t>
            </a:r>
            <a:r>
              <a:rPr lang="ar-IQ" sz="2800" dirty="0" smtClean="0">
                <a:solidFill>
                  <a:srgbClr val="FF0000"/>
                </a:solidFill>
              </a:rPr>
              <a:t>...</a:t>
            </a:r>
            <a:endParaRPr sz="2800" dirty="0"/>
          </a:p>
          <a:p>
            <a:pPr lvl="0" algn="r" rtl="1">
              <a:lnSpc>
                <a:spcPct val="80000"/>
              </a:lnSpc>
              <a:spcBef>
                <a:spcPts val="1000"/>
              </a:spcBef>
              <a:spcAft>
                <a:spcPts val="0"/>
              </a:spcAft>
              <a:buSzPts val="3780"/>
            </a:pPr>
            <a:r>
              <a:rPr lang="ar-IQ" sz="2800" dirty="0">
                <a:solidFill>
                  <a:srgbClr val="002060"/>
                </a:solidFill>
              </a:rPr>
              <a:t> </a:t>
            </a:r>
            <a:r>
              <a:rPr lang="ar-IQ" sz="2800" dirty="0" smtClean="0">
                <a:solidFill>
                  <a:srgbClr val="002060"/>
                </a:solidFill>
              </a:rPr>
              <a:t>وهي </a:t>
            </a:r>
            <a:r>
              <a:rPr lang="ar-IQ" sz="2800" dirty="0">
                <a:solidFill>
                  <a:srgbClr val="002060"/>
                </a:solidFill>
              </a:rPr>
              <a:t>الحدود التي ينعدم خلالها الاتصال لأسباب </a:t>
            </a:r>
            <a:r>
              <a:rPr lang="ar-IQ" sz="2800" dirty="0" smtClean="0">
                <a:solidFill>
                  <a:srgbClr val="002060"/>
                </a:solidFill>
              </a:rPr>
              <a:t>سياسية او لأسباب طبيعية كوقوعها في نطاق السلاسل الجبيلية الوعرة او المتجمدة الباردة او المستنقعات او الغابات الكثيفة . </a:t>
            </a:r>
            <a:endParaRPr sz="2800" dirty="0"/>
          </a:p>
          <a:p>
            <a:pPr lvl="0" algn="r" rtl="1">
              <a:lnSpc>
                <a:spcPct val="80000"/>
              </a:lnSpc>
              <a:spcBef>
                <a:spcPts val="1000"/>
              </a:spcBef>
              <a:spcAft>
                <a:spcPts val="0"/>
              </a:spcAft>
              <a:buSzPts val="3780"/>
            </a:pPr>
            <a:r>
              <a:rPr lang="ar-IQ" sz="2800" dirty="0">
                <a:solidFill>
                  <a:srgbClr val="FF0000"/>
                </a:solidFill>
              </a:rPr>
              <a:t> </a:t>
            </a:r>
            <a:r>
              <a:rPr lang="ar-IQ" sz="2800" dirty="0" smtClean="0">
                <a:solidFill>
                  <a:srgbClr val="FF0000"/>
                </a:solidFill>
              </a:rPr>
              <a:t>ج. حدود </a:t>
            </a:r>
            <a:r>
              <a:rPr lang="ar-IQ" sz="2800" dirty="0">
                <a:solidFill>
                  <a:srgbClr val="FF0000"/>
                </a:solidFill>
              </a:rPr>
              <a:t>غير مقبولة </a:t>
            </a:r>
            <a:r>
              <a:rPr lang="ar-IQ" sz="2800" dirty="0" smtClean="0">
                <a:solidFill>
                  <a:srgbClr val="FF0000"/>
                </a:solidFill>
              </a:rPr>
              <a:t>....</a:t>
            </a:r>
            <a:endParaRPr sz="2800" dirty="0"/>
          </a:p>
          <a:p>
            <a:pPr lvl="0" algn="r" rtl="1">
              <a:lnSpc>
                <a:spcPct val="80000"/>
              </a:lnSpc>
              <a:spcBef>
                <a:spcPts val="1000"/>
              </a:spcBef>
              <a:spcAft>
                <a:spcPts val="0"/>
              </a:spcAft>
              <a:buSzPts val="3780"/>
            </a:pPr>
            <a:r>
              <a:rPr lang="ar-IQ" sz="2800" dirty="0">
                <a:solidFill>
                  <a:srgbClr val="002060"/>
                </a:solidFill>
              </a:rPr>
              <a:t>وهي الحدود التي تعترف بها الدولة التي تقع على الطرف الاخر </a:t>
            </a:r>
            <a:r>
              <a:rPr lang="ar-IQ" sz="2800" dirty="0" smtClean="0">
                <a:solidFill>
                  <a:srgbClr val="002060"/>
                </a:solidFill>
              </a:rPr>
              <a:t>بالرغم من وجود شكل واقعي الا انها لا تكتسب الشرعية بسبب عدم الاعتراف بها وهي غالبا ما تكون من النوع الميت عديم الحركة او الاتصال غير ان ذلك كونها حية تشهد اتصال وحركة بل وازدحاما في التبادل ويذكر منها حدود الاردن والضفة الغربية على الرغم من عدم الاعتراف بالحدود الاسرائيلية على نهر الاردن من قبل الدول العربية غير انها تشهد حركة واتصال يتمثل في انتقال الفلسطينيين من والى الضفة الغربية .  </a:t>
            </a:r>
            <a:endParaRPr sz="2800" dirty="0"/>
          </a:p>
          <a:p>
            <a:pPr lvl="0" algn="r" rtl="1">
              <a:lnSpc>
                <a:spcPct val="80000"/>
              </a:lnSpc>
              <a:spcBef>
                <a:spcPts val="1000"/>
              </a:spcBef>
              <a:spcAft>
                <a:spcPts val="0"/>
              </a:spcAft>
              <a:buSzPts val="3780"/>
            </a:pPr>
            <a:r>
              <a:rPr lang="ar-IQ" sz="2800" dirty="0">
                <a:solidFill>
                  <a:srgbClr val="002060"/>
                </a:solidFill>
              </a:rPr>
              <a:t>         </a:t>
            </a:r>
            <a:endParaRPr sz="28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57"/>
        <p:cNvGrpSpPr/>
        <p:nvPr/>
      </p:nvGrpSpPr>
      <p:grpSpPr>
        <a:xfrm>
          <a:off x="0" y="0"/>
          <a:ext cx="0" cy="0"/>
          <a:chOff x="0" y="0"/>
          <a:chExt cx="0" cy="0"/>
        </a:xfrm>
      </p:grpSpPr>
      <p:sp>
        <p:nvSpPr>
          <p:cNvPr id="58" name="Google Shape;58;p8"/>
          <p:cNvSpPr txBox="1">
            <a:spLocks noGrp="1"/>
          </p:cNvSpPr>
          <p:nvPr>
            <p:ph type="subTitle" idx="1"/>
          </p:nvPr>
        </p:nvSpPr>
        <p:spPr>
          <a:xfrm>
            <a:off x="212943" y="488515"/>
            <a:ext cx="11035430" cy="5974915"/>
          </a:xfrm>
          <a:prstGeom prst="rect">
            <a:avLst/>
          </a:prstGeom>
          <a:noFill/>
          <a:ln>
            <a:noFill/>
          </a:ln>
        </p:spPr>
        <p:txBody>
          <a:bodyPr spcFirstLastPara="1" wrap="square" lIns="91425" tIns="45700" rIns="91425" bIns="45700" anchor="t" anchorCtr="0">
            <a:normAutofit fontScale="77500" lnSpcReduction="20000"/>
          </a:bodyPr>
          <a:lstStyle/>
          <a:p>
            <a:pPr marL="0" lvl="0" indent="0" algn="r" rtl="1">
              <a:lnSpc>
                <a:spcPct val="100000"/>
              </a:lnSpc>
              <a:spcBef>
                <a:spcPts val="0"/>
              </a:spcBef>
              <a:spcAft>
                <a:spcPts val="0"/>
              </a:spcAft>
              <a:buSzPts val="5400"/>
            </a:pPr>
            <a:r>
              <a:rPr lang="ar-SA" sz="3200" dirty="0">
                <a:solidFill>
                  <a:srgbClr val="FF0000"/>
                </a:solidFill>
              </a:rPr>
              <a:t>٦-تبعا لمدة بقائها (عمرها</a:t>
            </a:r>
            <a:r>
              <a:rPr lang="ar-SA" sz="3200" dirty="0" smtClean="0">
                <a:solidFill>
                  <a:srgbClr val="FF0000"/>
                </a:solidFill>
              </a:rPr>
              <a:t>)</a:t>
            </a:r>
            <a:r>
              <a:rPr lang="ar-IQ" sz="3200" dirty="0" smtClean="0">
                <a:solidFill>
                  <a:srgbClr val="FF0000"/>
                </a:solidFill>
              </a:rPr>
              <a:t> ...</a:t>
            </a:r>
          </a:p>
          <a:p>
            <a:pPr marL="0" lvl="0" indent="0" algn="r" rtl="1">
              <a:lnSpc>
                <a:spcPct val="100000"/>
              </a:lnSpc>
              <a:spcBef>
                <a:spcPts val="0"/>
              </a:spcBef>
              <a:spcAft>
                <a:spcPts val="0"/>
              </a:spcAft>
              <a:buSzPts val="5400"/>
            </a:pPr>
            <a:endParaRPr lang="ar-SA" sz="3200" dirty="0">
              <a:solidFill>
                <a:srgbClr val="FF0000"/>
              </a:solidFill>
            </a:endParaRPr>
          </a:p>
          <a:p>
            <a:pPr marL="0" lvl="0" indent="0" algn="r" rtl="1">
              <a:lnSpc>
                <a:spcPct val="100000"/>
              </a:lnSpc>
              <a:spcBef>
                <a:spcPts val="0"/>
              </a:spcBef>
              <a:spcAft>
                <a:spcPts val="0"/>
              </a:spcAft>
              <a:buSzPts val="5400"/>
              <a:buNone/>
            </a:pPr>
            <a:r>
              <a:rPr lang="ar-SA" sz="3200" dirty="0" smtClean="0">
                <a:solidFill>
                  <a:srgbClr val="002060"/>
                </a:solidFill>
              </a:rPr>
              <a:t>ل</a:t>
            </a:r>
            <a:r>
              <a:rPr lang="ar-IQ" sz="3200" dirty="0">
                <a:solidFill>
                  <a:srgbClr val="002060"/>
                </a:solidFill>
              </a:rPr>
              <a:t>قد امكن أيضا التمييز بين أنواع الحدود تبعا لديمومتها وبقائها الى : </a:t>
            </a:r>
            <a:endParaRPr sz="1100" dirty="0"/>
          </a:p>
          <a:p>
            <a:pPr marL="0" lvl="0" indent="0" algn="r" rtl="1">
              <a:lnSpc>
                <a:spcPct val="100000"/>
              </a:lnSpc>
              <a:spcBef>
                <a:spcPts val="1000"/>
              </a:spcBef>
              <a:spcAft>
                <a:spcPts val="0"/>
              </a:spcAft>
              <a:buSzPts val="5400"/>
              <a:buNone/>
            </a:pPr>
            <a:r>
              <a:rPr lang="ar-IQ" sz="2800" dirty="0">
                <a:solidFill>
                  <a:srgbClr val="7030A0"/>
                </a:solidFill>
              </a:rPr>
              <a:t>1- حدود </a:t>
            </a:r>
            <a:r>
              <a:rPr lang="ar-IQ" sz="2800" dirty="0" smtClean="0">
                <a:solidFill>
                  <a:srgbClr val="7030A0"/>
                </a:solidFill>
              </a:rPr>
              <a:t>قديمة .. مضى على وجودها فترات زمنية طويلة قد تصل الى قرون.</a:t>
            </a:r>
            <a:endParaRPr sz="2800" dirty="0"/>
          </a:p>
          <a:p>
            <a:pPr marL="0" lvl="0" indent="0" algn="r" rtl="1">
              <a:lnSpc>
                <a:spcPct val="100000"/>
              </a:lnSpc>
              <a:spcBef>
                <a:spcPts val="1000"/>
              </a:spcBef>
              <a:spcAft>
                <a:spcPts val="0"/>
              </a:spcAft>
              <a:buSzPts val="5400"/>
              <a:buNone/>
            </a:pPr>
            <a:r>
              <a:rPr lang="ar-IQ" sz="2800" dirty="0">
                <a:solidFill>
                  <a:srgbClr val="7030A0"/>
                </a:solidFill>
              </a:rPr>
              <a:t>2- حدود حديثة</a:t>
            </a:r>
            <a:r>
              <a:rPr lang="ar-SA" sz="2800" dirty="0">
                <a:solidFill>
                  <a:srgbClr val="7030A0"/>
                </a:solidFill>
              </a:rPr>
              <a:t> </a:t>
            </a:r>
            <a:r>
              <a:rPr lang="ar-IQ" sz="2800" dirty="0" smtClean="0">
                <a:solidFill>
                  <a:srgbClr val="7030A0"/>
                </a:solidFill>
              </a:rPr>
              <a:t>.. لم يمضي على ترسيمها سوى فترات زمنية قصيرة ومثال على ذلك حدود الوطن العربي وخاصة بالنسبة للدول التي استقلت حديثا .</a:t>
            </a:r>
          </a:p>
          <a:p>
            <a:pPr marL="0" lvl="0" indent="0" algn="r" rtl="1">
              <a:lnSpc>
                <a:spcPct val="100000"/>
              </a:lnSpc>
              <a:spcBef>
                <a:spcPts val="1000"/>
              </a:spcBef>
              <a:spcAft>
                <a:spcPts val="0"/>
              </a:spcAft>
              <a:buSzPts val="5400"/>
              <a:buNone/>
            </a:pPr>
            <a:endParaRPr lang="ar-IQ" sz="2800" dirty="0" smtClean="0">
              <a:solidFill>
                <a:srgbClr val="7030A0"/>
              </a:solidFill>
            </a:endParaRPr>
          </a:p>
          <a:p>
            <a:pPr lvl="0" algn="r">
              <a:spcBef>
                <a:spcPts val="0"/>
              </a:spcBef>
              <a:buClr>
                <a:srgbClr val="A9A57C"/>
              </a:buClr>
              <a:buSzPts val="5400"/>
            </a:pPr>
            <a:r>
              <a:rPr lang="ar-SA" sz="3200" dirty="0">
                <a:solidFill>
                  <a:srgbClr val="FF0000"/>
                </a:solidFill>
              </a:rPr>
              <a:t>٧-تصنيف الجنرال بوجيز </a:t>
            </a:r>
            <a:r>
              <a:rPr lang="ar-IQ" sz="3200" dirty="0" smtClean="0">
                <a:solidFill>
                  <a:srgbClr val="FF0000"/>
                </a:solidFill>
              </a:rPr>
              <a:t>...</a:t>
            </a:r>
            <a:endParaRPr lang="ar-SA" sz="3200" dirty="0">
              <a:solidFill>
                <a:srgbClr val="FF0000"/>
              </a:solidFill>
            </a:endParaRPr>
          </a:p>
          <a:p>
            <a:pPr lvl="0" algn="ctr">
              <a:spcBef>
                <a:spcPts val="0"/>
              </a:spcBef>
              <a:buClr>
                <a:srgbClr val="A9A57C"/>
              </a:buClr>
              <a:buSzPts val="5400"/>
            </a:pPr>
            <a:endParaRPr lang="ar-SA" sz="3200" dirty="0">
              <a:solidFill>
                <a:srgbClr val="002060"/>
              </a:solidFill>
            </a:endParaRPr>
          </a:p>
          <a:p>
            <a:pPr lvl="0" algn="r">
              <a:spcBef>
                <a:spcPts val="0"/>
              </a:spcBef>
              <a:buClr>
                <a:srgbClr val="A9A57C"/>
              </a:buClr>
              <a:buSzPts val="5400"/>
            </a:pPr>
            <a:r>
              <a:rPr lang="ar-SA" sz="3200" dirty="0">
                <a:solidFill>
                  <a:srgbClr val="002060"/>
                </a:solidFill>
              </a:rPr>
              <a:t>اتبع الجنرال الأمريكي بوجيز  منهجا اخر من تصنيف الحدود في كتابه الذي نشره عام 1940 بعنوان الحدود الدولية وصنفها الى: </a:t>
            </a:r>
            <a:endParaRPr lang="ar-SA" sz="3200" dirty="0">
              <a:solidFill>
                <a:srgbClr val="2F2B20">
                  <a:tint val="75000"/>
                </a:srgbClr>
              </a:solidFill>
            </a:endParaRPr>
          </a:p>
          <a:p>
            <a:pPr lvl="0" algn="r">
              <a:spcBef>
                <a:spcPts val="1000"/>
              </a:spcBef>
              <a:buClr>
                <a:srgbClr val="A9A57C"/>
              </a:buClr>
              <a:buSzPts val="5400"/>
            </a:pPr>
            <a:r>
              <a:rPr lang="ar-SA" sz="3200" dirty="0">
                <a:solidFill>
                  <a:srgbClr val="7030A0"/>
                </a:solidFill>
              </a:rPr>
              <a:t>1- حدود بشرية </a:t>
            </a:r>
            <a:r>
              <a:rPr lang="ar-IQ" sz="3200" dirty="0" smtClean="0">
                <a:solidFill>
                  <a:srgbClr val="7030A0"/>
                </a:solidFill>
              </a:rPr>
              <a:t>..</a:t>
            </a:r>
            <a:endParaRPr lang="ar-SA" sz="3200" dirty="0">
              <a:solidFill>
                <a:srgbClr val="2F2B20">
                  <a:tint val="75000"/>
                </a:srgbClr>
              </a:solidFill>
            </a:endParaRPr>
          </a:p>
          <a:p>
            <a:pPr lvl="0" algn="r">
              <a:spcBef>
                <a:spcPts val="1000"/>
              </a:spcBef>
              <a:buClr>
                <a:srgbClr val="A9A57C"/>
              </a:buClr>
              <a:buSzPts val="5400"/>
            </a:pPr>
            <a:r>
              <a:rPr lang="ar-SA" sz="3200" dirty="0">
                <a:solidFill>
                  <a:srgbClr val="7030A0"/>
                </a:solidFill>
              </a:rPr>
              <a:t>2- حدود هندسية</a:t>
            </a:r>
            <a:r>
              <a:rPr lang="ar-SA" sz="3200" dirty="0">
                <a:solidFill>
                  <a:srgbClr val="FF0000"/>
                </a:solidFill>
              </a:rPr>
              <a:t> </a:t>
            </a:r>
            <a:r>
              <a:rPr lang="ar-IQ" sz="3200" dirty="0" smtClean="0">
                <a:solidFill>
                  <a:srgbClr val="FF0000"/>
                </a:solidFill>
              </a:rPr>
              <a:t> .</a:t>
            </a:r>
            <a:endParaRPr lang="ar-SA" sz="3200" dirty="0">
              <a:solidFill>
                <a:srgbClr val="2F2B20">
                  <a:tint val="75000"/>
                </a:srgbClr>
              </a:solidFill>
            </a:endParaRPr>
          </a:p>
          <a:p>
            <a:pPr lvl="0" algn="r">
              <a:spcBef>
                <a:spcPts val="1000"/>
              </a:spcBef>
              <a:buClr>
                <a:srgbClr val="A9A57C"/>
              </a:buClr>
              <a:buSzPts val="5400"/>
            </a:pPr>
            <a:r>
              <a:rPr lang="ar-SA" sz="3200" dirty="0">
                <a:solidFill>
                  <a:srgbClr val="7030A0"/>
                </a:solidFill>
              </a:rPr>
              <a:t>3-حدود معقدة / </a:t>
            </a:r>
            <a:r>
              <a:rPr lang="ar-SA" sz="3200" dirty="0">
                <a:solidFill>
                  <a:srgbClr val="002060"/>
                </a:solidFill>
              </a:rPr>
              <a:t>وهي الحدود التي تشترك بها الحدود الهندسية والبشرية  </a:t>
            </a:r>
            <a:endParaRPr lang="ar-SA" sz="3200" dirty="0">
              <a:solidFill>
                <a:srgbClr val="2F2B20">
                  <a:tint val="75000"/>
                </a:srgbClr>
              </a:solidFill>
            </a:endParaRPr>
          </a:p>
          <a:p>
            <a:pPr marL="0" lvl="0" indent="0" algn="r" rtl="1">
              <a:lnSpc>
                <a:spcPct val="100000"/>
              </a:lnSpc>
              <a:spcBef>
                <a:spcPts val="1000"/>
              </a:spcBef>
              <a:spcAft>
                <a:spcPts val="0"/>
              </a:spcAft>
              <a:buSzPts val="5400"/>
              <a:buNone/>
            </a:pPr>
            <a:endParaRPr lang="ar-IQ" sz="2800" dirty="0" smtClean="0">
              <a:solidFill>
                <a:srgbClr val="7030A0"/>
              </a:solidFill>
            </a:endParaRPr>
          </a:p>
          <a:p>
            <a:pPr marL="0" lvl="0" indent="0" algn="r" rtl="1">
              <a:lnSpc>
                <a:spcPct val="100000"/>
              </a:lnSpc>
              <a:spcBef>
                <a:spcPts val="1000"/>
              </a:spcBef>
              <a:spcAft>
                <a:spcPts val="0"/>
              </a:spcAft>
              <a:buSzPts val="5400"/>
              <a:buNone/>
            </a:pPr>
            <a:r>
              <a:rPr lang="ar-SA" sz="2800" dirty="0" smtClean="0">
                <a:solidFill>
                  <a:srgbClr val="7030A0"/>
                </a:solidFill>
              </a:rPr>
              <a:t> </a:t>
            </a:r>
            <a:endParaRPr lang="ar-SA" sz="2800" dirty="0">
              <a:solidFill>
                <a:srgbClr val="7030A0"/>
              </a:solidFill>
            </a:endParaRPr>
          </a:p>
          <a:p>
            <a:pPr marL="0" lvl="0" indent="0" algn="r" rtl="1">
              <a:lnSpc>
                <a:spcPct val="100000"/>
              </a:lnSpc>
              <a:spcBef>
                <a:spcPts val="1000"/>
              </a:spcBef>
              <a:spcAft>
                <a:spcPts val="0"/>
              </a:spcAft>
              <a:buSzPts val="5400"/>
              <a:buNone/>
            </a:pPr>
            <a:endParaRPr sz="2800" dirty="0"/>
          </a:p>
          <a:p>
            <a:pPr marL="0" lvl="0" indent="0" algn="ctr" rtl="1">
              <a:lnSpc>
                <a:spcPct val="100000"/>
              </a:lnSpc>
              <a:spcBef>
                <a:spcPts val="1000"/>
              </a:spcBef>
              <a:spcAft>
                <a:spcPts val="0"/>
              </a:spcAft>
              <a:buSzPts val="5400"/>
              <a:buNone/>
            </a:pPr>
            <a:endParaRPr sz="5400" dirty="0">
              <a:solidFill>
                <a:srgbClr val="FF0000"/>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60"/>
        <p:cNvGrpSpPr/>
        <p:nvPr/>
      </p:nvGrpSpPr>
      <p:grpSpPr>
        <a:xfrm>
          <a:off x="0" y="0"/>
          <a:ext cx="0" cy="0"/>
          <a:chOff x="0" y="0"/>
          <a:chExt cx="0" cy="0"/>
        </a:xfrm>
      </p:grpSpPr>
      <p:sp>
        <p:nvSpPr>
          <p:cNvPr id="62" name="Google Shape;62;p9"/>
          <p:cNvSpPr txBox="1">
            <a:spLocks noGrp="1"/>
          </p:cNvSpPr>
          <p:nvPr>
            <p:ph type="subTitle" idx="1"/>
          </p:nvPr>
        </p:nvSpPr>
        <p:spPr>
          <a:xfrm>
            <a:off x="400833" y="300625"/>
            <a:ext cx="10897644" cy="6363222"/>
          </a:xfrm>
          <a:prstGeom prst="rect">
            <a:avLst/>
          </a:prstGeom>
          <a:noFill/>
          <a:ln>
            <a:noFill/>
          </a:ln>
        </p:spPr>
        <p:txBody>
          <a:bodyPr spcFirstLastPara="1" wrap="square" lIns="91425" tIns="45700" rIns="91425" bIns="45700" anchor="t" anchorCtr="0">
            <a:normAutofit lnSpcReduction="10000"/>
          </a:bodyPr>
          <a:lstStyle/>
          <a:p>
            <a:pPr lvl="0" algn="r">
              <a:lnSpc>
                <a:spcPct val="80000"/>
              </a:lnSpc>
              <a:spcBef>
                <a:spcPts val="0"/>
              </a:spcBef>
              <a:buClr>
                <a:srgbClr val="A9A57C"/>
              </a:buClr>
              <a:buSzPts val="4185"/>
            </a:pPr>
            <a:r>
              <a:rPr lang="ar-SA" sz="3000" b="1" dirty="0">
                <a:solidFill>
                  <a:srgbClr val="FF0000"/>
                </a:solidFill>
              </a:rPr>
              <a:t>د-مشاكل الحدود </a:t>
            </a:r>
            <a:r>
              <a:rPr lang="ar-SA" sz="3000" b="1" dirty="0" smtClean="0">
                <a:solidFill>
                  <a:srgbClr val="FF0000"/>
                </a:solidFill>
              </a:rPr>
              <a:t>البرية</a:t>
            </a:r>
            <a:r>
              <a:rPr lang="ar-IQ" sz="3000" b="1" dirty="0" smtClean="0">
                <a:solidFill>
                  <a:srgbClr val="FF0000"/>
                </a:solidFill>
              </a:rPr>
              <a:t> ...</a:t>
            </a:r>
          </a:p>
          <a:p>
            <a:pPr lvl="0" algn="r">
              <a:lnSpc>
                <a:spcPct val="80000"/>
              </a:lnSpc>
              <a:spcBef>
                <a:spcPts val="0"/>
              </a:spcBef>
              <a:buClr>
                <a:srgbClr val="A9A57C"/>
              </a:buClr>
              <a:buSzPts val="4185"/>
            </a:pPr>
            <a:endParaRPr lang="ar-SA" sz="3000" b="1" dirty="0">
              <a:solidFill>
                <a:srgbClr val="FF0000"/>
              </a:solidFill>
            </a:endParaRPr>
          </a:p>
          <a:p>
            <a:pPr lvl="0" algn="r">
              <a:lnSpc>
                <a:spcPct val="80000"/>
              </a:lnSpc>
              <a:spcBef>
                <a:spcPts val="0"/>
              </a:spcBef>
              <a:buClr>
                <a:srgbClr val="A9A57C"/>
              </a:buClr>
              <a:buSzPts val="4185"/>
            </a:pPr>
            <a:r>
              <a:rPr lang="ar-SA" sz="2800" dirty="0" smtClean="0">
                <a:solidFill>
                  <a:srgbClr val="7030A0"/>
                </a:solidFill>
              </a:rPr>
              <a:t>1- </a:t>
            </a:r>
            <a:r>
              <a:rPr lang="ar-SA" sz="2800" dirty="0">
                <a:solidFill>
                  <a:srgbClr val="7030A0"/>
                </a:solidFill>
              </a:rPr>
              <a:t>قد تشكل الحدود مناطق فصل او وصل بين </a:t>
            </a:r>
            <a:r>
              <a:rPr lang="ar-SA" sz="2800" dirty="0" smtClean="0">
                <a:solidFill>
                  <a:srgbClr val="7030A0"/>
                </a:solidFill>
              </a:rPr>
              <a:t>الدول</a:t>
            </a:r>
            <a:r>
              <a:rPr lang="ar-IQ" sz="2800" dirty="0" smtClean="0">
                <a:solidFill>
                  <a:srgbClr val="7030A0"/>
                </a:solidFill>
              </a:rPr>
              <a:t> , فالمعلومات المتوفرة عن منطقة او دولة ترتبط ارتباطا وثيقا بمدى نفاذية هذه الحدود وحرية الحركة والانتقال عبرها فالحدود هي الاطر التي تحيط بالدول وهي التي تقف حائلا امام تسرب المعلومات والبضائع والناس من اقليم جغرافي الى اخر ومن دولة الى اخرى . </a:t>
            </a:r>
          </a:p>
          <a:p>
            <a:pPr lvl="0" algn="r">
              <a:lnSpc>
                <a:spcPct val="80000"/>
              </a:lnSpc>
              <a:spcBef>
                <a:spcPts val="0"/>
              </a:spcBef>
              <a:buClr>
                <a:srgbClr val="A9A57C"/>
              </a:buClr>
              <a:buSzPts val="4185"/>
            </a:pPr>
            <a:r>
              <a:rPr lang="ar-IQ" sz="2800" dirty="0" smtClean="0">
                <a:solidFill>
                  <a:srgbClr val="7030A0"/>
                </a:solidFill>
              </a:rPr>
              <a:t> </a:t>
            </a:r>
            <a:r>
              <a:rPr lang="ar-SA" sz="2800" dirty="0" smtClean="0">
                <a:solidFill>
                  <a:srgbClr val="7030A0"/>
                </a:solidFill>
              </a:rPr>
              <a:t> </a:t>
            </a:r>
            <a:endParaRPr lang="ar-SA" sz="2800" dirty="0">
              <a:solidFill>
                <a:srgbClr val="2F2B20">
                  <a:tint val="75000"/>
                </a:srgbClr>
              </a:solidFill>
            </a:endParaRPr>
          </a:p>
          <a:p>
            <a:pPr lvl="0" algn="r">
              <a:lnSpc>
                <a:spcPct val="80000"/>
              </a:lnSpc>
              <a:spcBef>
                <a:spcPts val="1000"/>
              </a:spcBef>
              <a:buClr>
                <a:srgbClr val="A9A57C"/>
              </a:buClr>
              <a:buSzPts val="4185"/>
            </a:pPr>
            <a:r>
              <a:rPr lang="ar-SA" sz="2800" dirty="0">
                <a:solidFill>
                  <a:srgbClr val="7030A0"/>
                </a:solidFill>
              </a:rPr>
              <a:t>2-تخلق الحدود المركبة مشاكل تتعلق </a:t>
            </a:r>
            <a:r>
              <a:rPr lang="ar-SA" sz="2800" dirty="0" smtClean="0">
                <a:solidFill>
                  <a:srgbClr val="7030A0"/>
                </a:solidFill>
              </a:rPr>
              <a:t>بالسكان</a:t>
            </a:r>
            <a:r>
              <a:rPr lang="ar-IQ" sz="2800" dirty="0" smtClean="0">
                <a:solidFill>
                  <a:srgbClr val="7030A0"/>
                </a:solidFill>
              </a:rPr>
              <a:t> او حتى بالبيئة الطبيعية فقد خلقت كثير من الحدود التي رسمها الاستعمار مشاكل تتعلق بالاتصال بين المراكز العمرانية , كما خلق بعض الحدود التي خلقها الاستعمار بين الدول العربية والافريقية مشاكل اتصال بين العشائر ومناطق رعيها أو مصادر مياهها وقد تخلق الحدود بعض المشاكل التي تتعلق بالانتقال والاتصال الاقتصادي والتأثير الحضاري ,وقد تخلق الحدود الطبيعية نزاعات تنشا عن تغيير الانهار لمجاريها او تختلف الدول على تقسيم المياه على نهر يقع حوضه في اكثر من دولة . </a:t>
            </a:r>
            <a:r>
              <a:rPr lang="ar-SA" sz="2800" dirty="0" smtClean="0">
                <a:solidFill>
                  <a:srgbClr val="7030A0"/>
                </a:solidFill>
              </a:rPr>
              <a:t> </a:t>
            </a:r>
            <a:endParaRPr lang="ar-SA" sz="2800" dirty="0">
              <a:solidFill>
                <a:srgbClr val="2F2B20">
                  <a:tint val="75000"/>
                </a:srgbClr>
              </a:solidFill>
            </a:endParaRPr>
          </a:p>
          <a:p>
            <a:pPr lvl="0" algn="r">
              <a:lnSpc>
                <a:spcPct val="80000"/>
              </a:lnSpc>
              <a:spcBef>
                <a:spcPts val="1000"/>
              </a:spcBef>
              <a:buClr>
                <a:srgbClr val="A9A57C"/>
              </a:buClr>
              <a:buSzPts val="4185"/>
            </a:pPr>
            <a:r>
              <a:rPr lang="ar-SA" sz="2800" dirty="0">
                <a:solidFill>
                  <a:srgbClr val="7030A0"/>
                </a:solidFill>
              </a:rPr>
              <a:t>3-تقف الحدود </a:t>
            </a:r>
            <a:r>
              <a:rPr lang="ar-IQ" sz="2800" dirty="0" smtClean="0">
                <a:solidFill>
                  <a:srgbClr val="7030A0"/>
                </a:solidFill>
              </a:rPr>
              <a:t>امام </a:t>
            </a:r>
            <a:r>
              <a:rPr lang="ar-SA" sz="2800" dirty="0" smtClean="0">
                <a:solidFill>
                  <a:srgbClr val="7030A0"/>
                </a:solidFill>
              </a:rPr>
              <a:t>التطوير </a:t>
            </a:r>
            <a:r>
              <a:rPr lang="ar-SA" sz="2800" dirty="0">
                <a:solidFill>
                  <a:srgbClr val="7030A0"/>
                </a:solidFill>
              </a:rPr>
              <a:t>الإقليمي للمناطق الجغرافية التي تقطعها الحدود او تفصل بين اجزائها </a:t>
            </a:r>
            <a:r>
              <a:rPr lang="ar-IQ" sz="2800" dirty="0" smtClean="0">
                <a:solidFill>
                  <a:srgbClr val="7030A0"/>
                </a:solidFill>
              </a:rPr>
              <a:t>لان سلطات وسيادة كل دولة تنحصر ضمن حدودها السياسية فاستغلال المصادر الطبيعية على طول الحدود على سبيل المثال يتوقف على طبيعة العلاقات السياسية التي تربط بين الدولتين المتجاورتين ,فالتوتر السياسي والعسكري يمكن الدول من استغلال المصادر الطبيعية على طول الحدود, فكثيرا ما منع تدهور العلاقات الدبلوماسية بين الدول من الاستغلال الامثل لمياه الانهار الجارية او بناء سد او قنوات مائية مثال على ذلك السد الذي كان مقرر بنائه على نهر اليرموك عند الحدود الاردنية السورية .  </a:t>
            </a:r>
            <a:endParaRPr lang="ar-SA" sz="2800" dirty="0">
              <a:solidFill>
                <a:srgbClr val="2F2B20">
                  <a:tint val="75000"/>
                </a:srgbClr>
              </a:solidFill>
            </a:endParaRPr>
          </a:p>
        </p:txBody>
      </p:sp>
    </p:spTree>
  </p:cSld>
  <p:clrMapOvr>
    <a:masterClrMapping/>
  </p:clrMapOvr>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_rels/theme3.xml.rels><?xml version="1.0" encoding="UTF-8" standalone="yes"?>
<Relationships xmlns="http://schemas.openxmlformats.org/package/2006/relationships"><Relationship Id="rId1" Type="http://schemas.openxmlformats.org/officeDocument/2006/relationships/image" Target="../media/image2.jpeg"/></Relationships>
</file>

<file path=ppt/theme/theme1.xml><?xml version="1.0" encoding="utf-8"?>
<a:theme xmlns:a="http://schemas.openxmlformats.org/drawingml/2006/main" name="Parcel">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xmlns="" name="Parcel" id="{8BEC4385-4EB9-4D53-BFB5-0EA123736B6D}" vid="{4DB32801-28C0-48B0-8C1D-A9A58613615A}"/>
    </a:ext>
  </a:extLst>
</a:theme>
</file>

<file path=ppt/theme/theme2.xml><?xml version="1.0" encoding="utf-8"?>
<a:theme xmlns:a="http://schemas.openxmlformats.org/drawingml/2006/main" name="تدفق">
  <a:themeElements>
    <a:clrScheme name="تدفق">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تدفق">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تدفق">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3.xml><?xml version="1.0" encoding="utf-8"?>
<a:theme xmlns:a="http://schemas.openxmlformats.org/drawingml/2006/main" name="تجاور">
  <a:themeElements>
    <a:clrScheme name="تجاور">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تجاور">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4.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476</TotalTime>
  <Words>2356</Words>
  <Application>Microsoft Office PowerPoint</Application>
  <PresentationFormat>مخصص</PresentationFormat>
  <Paragraphs>106</Paragraphs>
  <Slides>17</Slides>
  <Notes>1</Notes>
  <HiddenSlides>0</HiddenSlides>
  <MMClips>0</MMClips>
  <ScaleCrop>false</ScaleCrop>
  <HeadingPairs>
    <vt:vector size="4" baseType="variant">
      <vt:variant>
        <vt:lpstr>نسق</vt:lpstr>
      </vt:variant>
      <vt:variant>
        <vt:i4>3</vt:i4>
      </vt:variant>
      <vt:variant>
        <vt:lpstr>عناوين الشرائح</vt:lpstr>
      </vt:variant>
      <vt:variant>
        <vt:i4>17</vt:i4>
      </vt:variant>
    </vt:vector>
  </HeadingPairs>
  <TitlesOfParts>
    <vt:vector size="20" baseType="lpstr">
      <vt:lpstr>Parcel</vt:lpstr>
      <vt:lpstr>تدفق</vt:lpstr>
      <vt:lpstr>تجاور</vt:lpstr>
      <vt:lpstr>    وزارة التعليم العالي والبحث العلمي           جامعة ديالى         كلية التربية للعلوم الإنسانية       قسم الجغرافية - المرحلة الرابعة     مدرس المادة:  م. د ذكرى عادل محمود   </vt:lpstr>
      <vt:lpstr>عرض تقديمي في PowerPoint</vt:lpstr>
      <vt:lpstr> 2- تبعا لعلاقاتها التاريخية والحضارية  </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وزارة التعليم العالي والبحث العلمي           جامعة ديالى         كلية التربية للعلوم الإنسانية       قسم الجغرافية - المرحلة الرابعة     مدرس المادة:  م. د ذكرى عادل محمود   </dc:title>
  <cp:lastModifiedBy>KM</cp:lastModifiedBy>
  <cp:revision>31</cp:revision>
  <dcterms:modified xsi:type="dcterms:W3CDTF">2022-05-31T10:59:41Z</dcterms:modified>
</cp:coreProperties>
</file>